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5" r:id="rId8"/>
    <p:sldId id="262" r:id="rId9"/>
    <p:sldId id="266" r:id="rId10"/>
    <p:sldId id="268" r:id="rId11"/>
    <p:sldId id="264" r:id="rId12"/>
    <p:sldId id="263"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47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80F839-2BDE-4D00-A2DE-1CD085D80768}" type="datetimeFigureOut">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404F-4FF9-49BF-8B3D-FF996856E6B1}" type="slidenum">
              <a:rPr lang="en-US" smtClean="0"/>
              <a:t>‹#›</a:t>
            </a:fld>
            <a:endParaRPr lang="en-US"/>
          </a:p>
        </p:txBody>
      </p:sp>
    </p:spTree>
    <p:extLst>
      <p:ext uri="{BB962C8B-B14F-4D97-AF65-F5344CB8AC3E}">
        <p14:creationId xmlns:p14="http://schemas.microsoft.com/office/powerpoint/2010/main" val="116101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0F839-2BDE-4D00-A2DE-1CD085D80768}" type="datetimeFigureOut">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404F-4FF9-49BF-8B3D-FF996856E6B1}" type="slidenum">
              <a:rPr lang="en-US" smtClean="0"/>
              <a:t>‹#›</a:t>
            </a:fld>
            <a:endParaRPr lang="en-US"/>
          </a:p>
        </p:txBody>
      </p:sp>
    </p:spTree>
    <p:extLst>
      <p:ext uri="{BB962C8B-B14F-4D97-AF65-F5344CB8AC3E}">
        <p14:creationId xmlns:p14="http://schemas.microsoft.com/office/powerpoint/2010/main" val="4154071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0F839-2BDE-4D00-A2DE-1CD085D80768}" type="datetimeFigureOut">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404F-4FF9-49BF-8B3D-FF996856E6B1}" type="slidenum">
              <a:rPr lang="en-US" smtClean="0"/>
              <a:t>‹#›</a:t>
            </a:fld>
            <a:endParaRPr lang="en-US"/>
          </a:p>
        </p:txBody>
      </p:sp>
    </p:spTree>
    <p:extLst>
      <p:ext uri="{BB962C8B-B14F-4D97-AF65-F5344CB8AC3E}">
        <p14:creationId xmlns:p14="http://schemas.microsoft.com/office/powerpoint/2010/main" val="338793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0F839-2BDE-4D00-A2DE-1CD085D80768}" type="datetimeFigureOut">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404F-4FF9-49BF-8B3D-FF996856E6B1}" type="slidenum">
              <a:rPr lang="en-US" smtClean="0"/>
              <a:t>‹#›</a:t>
            </a:fld>
            <a:endParaRPr lang="en-US"/>
          </a:p>
        </p:txBody>
      </p:sp>
    </p:spTree>
    <p:extLst>
      <p:ext uri="{BB962C8B-B14F-4D97-AF65-F5344CB8AC3E}">
        <p14:creationId xmlns:p14="http://schemas.microsoft.com/office/powerpoint/2010/main" val="393475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80F839-2BDE-4D00-A2DE-1CD085D80768}" type="datetimeFigureOut">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404F-4FF9-49BF-8B3D-FF996856E6B1}" type="slidenum">
              <a:rPr lang="en-US" smtClean="0"/>
              <a:t>‹#›</a:t>
            </a:fld>
            <a:endParaRPr lang="en-US"/>
          </a:p>
        </p:txBody>
      </p:sp>
    </p:spTree>
    <p:extLst>
      <p:ext uri="{BB962C8B-B14F-4D97-AF65-F5344CB8AC3E}">
        <p14:creationId xmlns:p14="http://schemas.microsoft.com/office/powerpoint/2010/main" val="366252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80F839-2BDE-4D00-A2DE-1CD085D80768}" type="datetimeFigureOut">
              <a:rPr lang="en-US" smtClean="0"/>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D404F-4FF9-49BF-8B3D-FF996856E6B1}" type="slidenum">
              <a:rPr lang="en-US" smtClean="0"/>
              <a:t>‹#›</a:t>
            </a:fld>
            <a:endParaRPr lang="en-US"/>
          </a:p>
        </p:txBody>
      </p:sp>
    </p:spTree>
    <p:extLst>
      <p:ext uri="{BB962C8B-B14F-4D97-AF65-F5344CB8AC3E}">
        <p14:creationId xmlns:p14="http://schemas.microsoft.com/office/powerpoint/2010/main" val="200815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80F839-2BDE-4D00-A2DE-1CD085D80768}" type="datetimeFigureOut">
              <a:rPr lang="en-US" smtClean="0"/>
              <a:t>10/5/2019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ED404F-4FF9-49BF-8B3D-FF996856E6B1}" type="slidenum">
              <a:rPr lang="en-US" smtClean="0"/>
              <a:t>‹#›</a:t>
            </a:fld>
            <a:endParaRPr lang="en-US"/>
          </a:p>
        </p:txBody>
      </p:sp>
    </p:spTree>
    <p:extLst>
      <p:ext uri="{BB962C8B-B14F-4D97-AF65-F5344CB8AC3E}">
        <p14:creationId xmlns:p14="http://schemas.microsoft.com/office/powerpoint/2010/main" val="194513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80F839-2BDE-4D00-A2DE-1CD085D80768}" type="datetimeFigureOut">
              <a:rPr lang="en-US" smtClean="0"/>
              <a:t>10/5/2019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ED404F-4FF9-49BF-8B3D-FF996856E6B1}" type="slidenum">
              <a:rPr lang="en-US" smtClean="0"/>
              <a:t>‹#›</a:t>
            </a:fld>
            <a:endParaRPr lang="en-US"/>
          </a:p>
        </p:txBody>
      </p:sp>
    </p:spTree>
    <p:extLst>
      <p:ext uri="{BB962C8B-B14F-4D97-AF65-F5344CB8AC3E}">
        <p14:creationId xmlns:p14="http://schemas.microsoft.com/office/powerpoint/2010/main" val="348362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0F839-2BDE-4D00-A2DE-1CD085D80768}" type="datetimeFigureOut">
              <a:rPr lang="en-US" smtClean="0"/>
              <a:t>10/5/2019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ED404F-4FF9-49BF-8B3D-FF996856E6B1}" type="slidenum">
              <a:rPr lang="en-US" smtClean="0"/>
              <a:t>‹#›</a:t>
            </a:fld>
            <a:endParaRPr lang="en-US"/>
          </a:p>
        </p:txBody>
      </p:sp>
    </p:spTree>
    <p:extLst>
      <p:ext uri="{BB962C8B-B14F-4D97-AF65-F5344CB8AC3E}">
        <p14:creationId xmlns:p14="http://schemas.microsoft.com/office/powerpoint/2010/main" val="375738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80F839-2BDE-4D00-A2DE-1CD085D80768}" type="datetimeFigureOut">
              <a:rPr lang="en-US" smtClean="0"/>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D404F-4FF9-49BF-8B3D-FF996856E6B1}" type="slidenum">
              <a:rPr lang="en-US" smtClean="0"/>
              <a:t>‹#›</a:t>
            </a:fld>
            <a:endParaRPr lang="en-US"/>
          </a:p>
        </p:txBody>
      </p:sp>
    </p:spTree>
    <p:extLst>
      <p:ext uri="{BB962C8B-B14F-4D97-AF65-F5344CB8AC3E}">
        <p14:creationId xmlns:p14="http://schemas.microsoft.com/office/powerpoint/2010/main" val="200581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80F839-2BDE-4D00-A2DE-1CD085D80768}" type="datetimeFigureOut">
              <a:rPr lang="en-US" smtClean="0"/>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D404F-4FF9-49BF-8B3D-FF996856E6B1}" type="slidenum">
              <a:rPr lang="en-US" smtClean="0"/>
              <a:t>‹#›</a:t>
            </a:fld>
            <a:endParaRPr lang="en-US"/>
          </a:p>
        </p:txBody>
      </p:sp>
    </p:spTree>
    <p:extLst>
      <p:ext uri="{BB962C8B-B14F-4D97-AF65-F5344CB8AC3E}">
        <p14:creationId xmlns:p14="http://schemas.microsoft.com/office/powerpoint/2010/main" val="272553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0F839-2BDE-4D00-A2DE-1CD085D80768}" type="datetimeFigureOut">
              <a:rPr lang="en-US" smtClean="0"/>
              <a:t>10/5/2019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D404F-4FF9-49BF-8B3D-FF996856E6B1}" type="slidenum">
              <a:rPr lang="en-US" smtClean="0"/>
              <a:t>‹#›</a:t>
            </a:fld>
            <a:endParaRPr lang="en-US"/>
          </a:p>
        </p:txBody>
      </p:sp>
    </p:spTree>
    <p:extLst>
      <p:ext uri="{BB962C8B-B14F-4D97-AF65-F5344CB8AC3E}">
        <p14:creationId xmlns:p14="http://schemas.microsoft.com/office/powerpoint/2010/main" val="2499468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nacacnet.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reeronestop.org/toolkit/training/find-scholarships.aspx" TargetMode="External"/><Relationship Id="rId2" Type="http://schemas.openxmlformats.org/officeDocument/2006/relationships/hyperlink" Target="https://studentaid.ed.gov/" TargetMode="External"/><Relationship Id="rId1" Type="http://schemas.openxmlformats.org/officeDocument/2006/relationships/slideLayout" Target="../slideLayouts/slideLayout2.xml"/><Relationship Id="rId5" Type="http://schemas.openxmlformats.org/officeDocument/2006/relationships/image" Target="../media/image44.gif"/><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9.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s://axis.org/" TargetMode="Externa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jpeg"/><Relationship Id="rId21" Type="http://schemas.openxmlformats.org/officeDocument/2006/relationships/image" Target="../media/image26.jpeg"/><Relationship Id="rId7" Type="http://schemas.openxmlformats.org/officeDocument/2006/relationships/image" Target="../media/image12.jpe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image" Target="../media/image7.jpg"/><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png"/><Relationship Id="rId23" Type="http://schemas.openxmlformats.org/officeDocument/2006/relationships/image" Target="../media/image28.jpeg"/><Relationship Id="rId10" Type="http://schemas.openxmlformats.org/officeDocument/2006/relationships/image" Target="../media/image15.jpeg"/><Relationship Id="rId19" Type="http://schemas.openxmlformats.org/officeDocument/2006/relationships/image" Target="../media/image24.pn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myplan.com/education/colleges/college_rankings_14.php"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chicagotribune.com/suburbs/post-tribune/opinion/ct-ptb-heckler-guest-column-st-0912-story.html" TargetMode="External"/><Relationship Id="rId1" Type="http://schemas.openxmlformats.org/officeDocument/2006/relationships/slideLayout" Target="../slideLayouts/slideLayout2.xml"/><Relationship Id="rId5" Type="http://schemas.openxmlformats.org/officeDocument/2006/relationships/hyperlink" Target="http://citeseerx.ist.psu.edu/viewdoc/download?doi=10.1.1.502.1107&amp;rep=rep1&amp;type=pdf" TargetMode="External"/><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journals.sagepub.com/doi/full/10.3102/0034654315605917"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444E46-379B-4135-88BB-1781FE9C8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55" y="1147974"/>
            <a:ext cx="5103795" cy="2281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1E4961C2-8A25-4E48-AA82-7C9C17FB36F2}"/>
              </a:ext>
            </a:extLst>
          </p:cNvPr>
          <p:cNvSpPr txBox="1"/>
          <p:nvPr/>
        </p:nvSpPr>
        <p:spPr>
          <a:xfrm>
            <a:off x="180109" y="257198"/>
            <a:ext cx="8783782" cy="652582"/>
          </a:xfrm>
          <a:prstGeom prst="trapezoid">
            <a:avLst/>
          </a:prstGeom>
          <a:ln w="285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u="sng" dirty="0"/>
              <a:t>Transition to Adulthood - The College Choice</a:t>
            </a:r>
          </a:p>
        </p:txBody>
      </p:sp>
      <p:sp>
        <p:nvSpPr>
          <p:cNvPr id="9" name="TextBox 8">
            <a:extLst>
              <a:ext uri="{FF2B5EF4-FFF2-40B4-BE49-F238E27FC236}">
                <a16:creationId xmlns:a16="http://schemas.microsoft.com/office/drawing/2014/main" id="{0CEA9405-5057-4787-8077-D5D8D54990E2}"/>
              </a:ext>
            </a:extLst>
          </p:cNvPr>
          <p:cNvSpPr txBox="1"/>
          <p:nvPr/>
        </p:nvSpPr>
        <p:spPr>
          <a:xfrm>
            <a:off x="826655" y="3986258"/>
            <a:ext cx="7366000" cy="2677656"/>
          </a:xfrm>
          <a:prstGeom prst="flowChartManualOperat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r>
              <a:rPr lang="en-US" sz="2800" dirty="0"/>
              <a:t>How to pay</a:t>
            </a:r>
          </a:p>
          <a:p>
            <a:r>
              <a:rPr lang="en-US" sz="2800" dirty="0"/>
              <a:t>Where to go</a:t>
            </a:r>
          </a:p>
          <a:p>
            <a:r>
              <a:rPr lang="en-US" sz="2800" dirty="0"/>
              <a:t>Who can help</a:t>
            </a:r>
          </a:p>
          <a:p>
            <a:r>
              <a:rPr lang="en-US" sz="2800" dirty="0"/>
              <a:t>What to study</a:t>
            </a:r>
          </a:p>
          <a:p>
            <a:r>
              <a:rPr lang="en-US" sz="2800" dirty="0"/>
              <a:t>Is it even worth it</a:t>
            </a:r>
          </a:p>
          <a:p>
            <a:r>
              <a:rPr lang="en-US" sz="2800" dirty="0"/>
              <a:t>When to start the process</a:t>
            </a:r>
          </a:p>
        </p:txBody>
      </p:sp>
      <p:pic>
        <p:nvPicPr>
          <p:cNvPr id="3" name="Picture 2" descr="A picture containing toy&#10;&#10;Description automatically generated">
            <a:extLst>
              <a:ext uri="{FF2B5EF4-FFF2-40B4-BE49-F238E27FC236}">
                <a16:creationId xmlns:a16="http://schemas.microsoft.com/office/drawing/2014/main" id="{28A89379-7CC6-4669-8D77-8AF550DE7EC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094" t="12338" r="13774" b="8272"/>
          <a:stretch/>
        </p:blipFill>
        <p:spPr>
          <a:xfrm>
            <a:off x="4987636" y="2852641"/>
            <a:ext cx="3759200" cy="3652838"/>
          </a:xfrm>
          <a:prstGeom prst="rect">
            <a:avLst/>
          </a:prstGeom>
        </p:spPr>
      </p:pic>
    </p:spTree>
    <p:extLst>
      <p:ext uri="{BB962C8B-B14F-4D97-AF65-F5344CB8AC3E}">
        <p14:creationId xmlns:p14="http://schemas.microsoft.com/office/powerpoint/2010/main" val="4077743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7D9CF-3328-45D2-B321-3FBE56ACAC77}"/>
              </a:ext>
            </a:extLst>
          </p:cNvPr>
          <p:cNvSpPr/>
          <p:nvPr/>
        </p:nvSpPr>
        <p:spPr>
          <a:xfrm>
            <a:off x="234000" y="222781"/>
            <a:ext cx="4945641" cy="1625210"/>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1" cap="none" spc="0" dirty="0">
                <a:ln w="13462">
                  <a:solidFill>
                    <a:schemeClr val="bg1"/>
                  </a:solidFill>
                  <a:prstDash val="solid"/>
                </a:ln>
                <a:solidFill>
                  <a:srgbClr val="92D050"/>
                </a:solidFill>
                <a:effectLst>
                  <a:outerShdw dist="38100" dir="2700000" algn="bl" rotWithShape="0">
                    <a:schemeClr val="accent5"/>
                  </a:outerShdw>
                </a:effectLst>
                <a:latin typeface="+mj-lt"/>
                <a:ea typeface="+mj-ea"/>
                <a:cs typeface="+mj-cs"/>
              </a:rPr>
              <a:t>What about kids who were homeschooled?</a:t>
            </a:r>
          </a:p>
        </p:txBody>
      </p:sp>
      <p:sp>
        <p:nvSpPr>
          <p:cNvPr id="5" name="Rectangle 4">
            <a:extLst>
              <a:ext uri="{FF2B5EF4-FFF2-40B4-BE49-F238E27FC236}">
                <a16:creationId xmlns:a16="http://schemas.microsoft.com/office/drawing/2014/main" id="{FD549624-5C3B-4E70-98D9-D8B894C82335}"/>
              </a:ext>
            </a:extLst>
          </p:cNvPr>
          <p:cNvSpPr/>
          <p:nvPr/>
        </p:nvSpPr>
        <p:spPr>
          <a:xfrm>
            <a:off x="234000" y="5126182"/>
            <a:ext cx="8522073" cy="1422399"/>
          </a:xfrm>
          <a:prstGeom prst="rect">
            <a:avLst/>
          </a:prstGeom>
        </p:spPr>
        <p:txBody>
          <a:bodyPr vert="horz" lIns="91440" tIns="45720" rIns="91440" bIns="45720" rtlCol="0" anchor="ctr">
            <a:normAutofit/>
          </a:bodyPr>
          <a:lstStyle/>
          <a:p>
            <a:pPr defTabSz="914400">
              <a:lnSpc>
                <a:spcPct val="90000"/>
              </a:lnSpc>
              <a:spcAft>
                <a:spcPts val="600"/>
              </a:spcAft>
            </a:pPr>
            <a:r>
              <a:rPr lang="en-US" sz="2000" dirty="0"/>
              <a:t>One study showed that homeschooled students who went to college away from home felt as though they were raised in a different culture, but they felt equally or </a:t>
            </a:r>
            <a:r>
              <a:rPr lang="en-US" sz="2000" u="sng" dirty="0"/>
              <a:t>slightly more capable academically</a:t>
            </a:r>
            <a:r>
              <a:rPr lang="en-US" sz="2000" dirty="0"/>
              <a:t>, more </a:t>
            </a:r>
            <a:r>
              <a:rPr lang="en-US" sz="2000" u="sng" dirty="0"/>
              <a:t>self-directed</a:t>
            </a:r>
            <a:r>
              <a:rPr lang="en-US" sz="2000" dirty="0"/>
              <a:t> in their studies, and </a:t>
            </a:r>
            <a:r>
              <a:rPr lang="en-US" sz="2000" u="sng" dirty="0"/>
              <a:t>closer to their families</a:t>
            </a:r>
            <a:r>
              <a:rPr lang="en-US" sz="2000" dirty="0"/>
              <a:t> than their traditionally schooled peers did.</a:t>
            </a:r>
          </a:p>
        </p:txBody>
      </p:sp>
      <p:pic>
        <p:nvPicPr>
          <p:cNvPr id="6" name="Picture 2" descr="Image result for homeschooled kids clipart">
            <a:extLst>
              <a:ext uri="{FF2B5EF4-FFF2-40B4-BE49-F238E27FC236}">
                <a16:creationId xmlns:a16="http://schemas.microsoft.com/office/drawing/2014/main" id="{23C387BE-9422-4DED-AFF5-4BF5D9C6FD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160" b="1"/>
          <a:stretch/>
        </p:blipFill>
        <p:spPr bwMode="auto">
          <a:xfrm>
            <a:off x="3903491" y="1921019"/>
            <a:ext cx="3553746" cy="275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08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550905-DBFF-4218-8AED-59118E705A95}"/>
              </a:ext>
            </a:extLst>
          </p:cNvPr>
          <p:cNvSpPr/>
          <p:nvPr/>
        </p:nvSpPr>
        <p:spPr>
          <a:xfrm>
            <a:off x="355599" y="297497"/>
            <a:ext cx="5897419" cy="6247864"/>
          </a:xfrm>
          <a:prstGeom prst="rect">
            <a:avLst/>
          </a:prstGeom>
        </p:spPr>
        <p:txBody>
          <a:bodyPr wrap="square">
            <a:spAutoFit/>
          </a:bodyPr>
          <a:lstStyle/>
          <a:p>
            <a:pPr lvl="0"/>
            <a:r>
              <a:rPr lang="en-US" sz="2800" dirty="0">
                <a:solidFill>
                  <a:srgbClr val="00B0F0"/>
                </a:solidFill>
              </a:rPr>
              <a:t>When to start considering the choice?</a:t>
            </a:r>
          </a:p>
          <a:p>
            <a:r>
              <a:rPr lang="en-US" dirty="0"/>
              <a:t>It is never too early.</a:t>
            </a:r>
          </a:p>
          <a:p>
            <a:r>
              <a:rPr lang="en-US" sz="2800" dirty="0">
                <a:solidFill>
                  <a:srgbClr val="00B0F0"/>
                </a:solidFill>
              </a:rPr>
              <a:t>What major to pick?</a:t>
            </a:r>
          </a:p>
          <a:p>
            <a:pPr lvl="0"/>
            <a:r>
              <a:rPr lang="en-US" dirty="0"/>
              <a:t>Start with personal interests and fields of study.</a:t>
            </a:r>
          </a:p>
          <a:p>
            <a:pPr lvl="0"/>
            <a:r>
              <a:rPr lang="en-US" sz="2800" dirty="0">
                <a:solidFill>
                  <a:srgbClr val="00B0F0"/>
                </a:solidFill>
              </a:rPr>
              <a:t>How to decide which school?</a:t>
            </a:r>
          </a:p>
          <a:p>
            <a:r>
              <a:rPr lang="en-US" dirty="0"/>
              <a:t>Attend a College fair - </a:t>
            </a:r>
            <a:r>
              <a:rPr lang="en-US" dirty="0">
                <a:hlinkClick r:id="rId2"/>
              </a:rPr>
              <a:t>https://www.nacacnet.org/ </a:t>
            </a:r>
            <a:endParaRPr lang="en-US" dirty="0"/>
          </a:p>
          <a:p>
            <a:r>
              <a:rPr lang="en-US" dirty="0">
                <a:solidFill>
                  <a:prstClr val="black"/>
                </a:solidFill>
              </a:rPr>
              <a:t>Create a spreadsheet that lists important criteria</a:t>
            </a:r>
          </a:p>
          <a:p>
            <a:pPr marL="914400" lvl="1" indent="-457200">
              <a:buFont typeface="Arial" panose="020B0604020202020204" pitchFamily="34" charset="0"/>
              <a:buChar char="•"/>
            </a:pPr>
            <a:r>
              <a:rPr lang="en-US" dirty="0">
                <a:solidFill>
                  <a:prstClr val="black"/>
                </a:solidFill>
              </a:rPr>
              <a:t>Size</a:t>
            </a:r>
          </a:p>
          <a:p>
            <a:pPr marL="914400" lvl="1" indent="-457200">
              <a:buFont typeface="Arial" panose="020B0604020202020204" pitchFamily="34" charset="0"/>
              <a:buChar char="•"/>
            </a:pPr>
            <a:r>
              <a:rPr lang="en-US" dirty="0">
                <a:solidFill>
                  <a:prstClr val="black"/>
                </a:solidFill>
              </a:rPr>
              <a:t>Distance</a:t>
            </a:r>
          </a:p>
          <a:p>
            <a:pPr marL="914400" lvl="1" indent="-457200">
              <a:buFont typeface="Arial" panose="020B0604020202020204" pitchFamily="34" charset="0"/>
              <a:buChar char="•"/>
            </a:pPr>
            <a:r>
              <a:rPr lang="en-US" dirty="0">
                <a:solidFill>
                  <a:prstClr val="black"/>
                </a:solidFill>
              </a:rPr>
              <a:t>Acceptance rate</a:t>
            </a:r>
          </a:p>
          <a:p>
            <a:pPr marL="914400" lvl="1" indent="-457200">
              <a:buFont typeface="Arial" panose="020B0604020202020204" pitchFamily="34" charset="0"/>
              <a:buChar char="•"/>
            </a:pPr>
            <a:r>
              <a:rPr lang="en-US" dirty="0">
                <a:solidFill>
                  <a:prstClr val="black"/>
                </a:solidFill>
              </a:rPr>
              <a:t>Programs / Majors</a:t>
            </a:r>
          </a:p>
          <a:p>
            <a:pPr marL="914400" lvl="1" indent="-457200">
              <a:buFont typeface="Arial" panose="020B0604020202020204" pitchFamily="34" charset="0"/>
              <a:buChar char="•"/>
            </a:pPr>
            <a:r>
              <a:rPr lang="en-US" dirty="0">
                <a:solidFill>
                  <a:prstClr val="black"/>
                </a:solidFill>
              </a:rPr>
              <a:t>Cost</a:t>
            </a:r>
          </a:p>
          <a:p>
            <a:pPr marL="914400" lvl="1" indent="-457200">
              <a:buFont typeface="Arial" panose="020B0604020202020204" pitchFamily="34" charset="0"/>
              <a:buChar char="•"/>
            </a:pPr>
            <a:r>
              <a:rPr lang="en-US" dirty="0">
                <a:solidFill>
                  <a:prstClr val="black"/>
                </a:solidFill>
              </a:rPr>
              <a:t>Campus style (city / rural / pretty / ugly)</a:t>
            </a:r>
          </a:p>
          <a:p>
            <a:pPr marL="914400" lvl="1" indent="-457200">
              <a:buFont typeface="Arial" panose="020B0604020202020204" pitchFamily="34" charset="0"/>
              <a:buChar char="•"/>
            </a:pPr>
            <a:r>
              <a:rPr lang="en-US" dirty="0">
                <a:solidFill>
                  <a:prstClr val="black"/>
                </a:solidFill>
              </a:rPr>
              <a:t>School colors</a:t>
            </a:r>
          </a:p>
          <a:p>
            <a:pPr marL="914400" lvl="1" indent="-457200">
              <a:buFont typeface="Arial" panose="020B0604020202020204" pitchFamily="34" charset="0"/>
              <a:buChar char="•"/>
            </a:pPr>
            <a:r>
              <a:rPr lang="en-US" dirty="0"/>
              <a:t>Etc.</a:t>
            </a:r>
          </a:p>
          <a:p>
            <a:pPr lvl="0"/>
            <a:r>
              <a:rPr lang="en-US" sz="2800" dirty="0">
                <a:solidFill>
                  <a:srgbClr val="00B0F0"/>
                </a:solidFill>
              </a:rPr>
              <a:t>How does one prepare? </a:t>
            </a:r>
          </a:p>
          <a:p>
            <a:pPr lvl="0"/>
            <a:r>
              <a:rPr lang="en-US" dirty="0"/>
              <a:t>Common Application</a:t>
            </a:r>
          </a:p>
          <a:p>
            <a:pPr lvl="0"/>
            <a:r>
              <a:rPr lang="en-US" dirty="0"/>
              <a:t>Ask a local HS guidance counselor</a:t>
            </a:r>
          </a:p>
          <a:p>
            <a:pPr lvl="0"/>
            <a:r>
              <a:rPr lang="en-US" err="1">
                <a:solidFill>
                  <a:srgbClr val="00B0F0"/>
                </a:solidFill>
              </a:rPr>
              <a:t>Collegeboard</a:t>
            </a:r>
            <a:r>
              <a:rPr lang="en-US">
                <a:solidFill>
                  <a:srgbClr val="00B0F0"/>
                </a:solidFill>
              </a:rPr>
              <a:t>.org</a:t>
            </a:r>
          </a:p>
          <a:p>
            <a:pPr lvl="0"/>
            <a:endParaRPr lang="en-US" dirty="0">
              <a:solidFill>
                <a:srgbClr val="00B0F0"/>
              </a:solidFill>
            </a:endParaRPr>
          </a:p>
        </p:txBody>
      </p:sp>
      <p:pic>
        <p:nvPicPr>
          <p:cNvPr id="3074" name="Picture 2" descr="Image result for college clipart">
            <a:extLst>
              <a:ext uri="{FF2B5EF4-FFF2-40B4-BE49-F238E27FC236}">
                <a16:creationId xmlns:a16="http://schemas.microsoft.com/office/drawing/2014/main" id="{5673279C-0FF0-449A-BE4E-C9DE83AA3619}"/>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350326" y="4202102"/>
            <a:ext cx="4517496" cy="25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670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550905-DBFF-4218-8AED-59118E705A95}"/>
              </a:ext>
            </a:extLst>
          </p:cNvPr>
          <p:cNvSpPr/>
          <p:nvPr/>
        </p:nvSpPr>
        <p:spPr>
          <a:xfrm>
            <a:off x="595746" y="3759875"/>
            <a:ext cx="6904181" cy="2862322"/>
          </a:xfrm>
          <a:prstGeom prst="rect">
            <a:avLst/>
          </a:prstGeom>
        </p:spPr>
        <p:txBody>
          <a:bodyPr wrap="square">
            <a:spAutoFit/>
          </a:bodyPr>
          <a:lstStyle/>
          <a:p>
            <a:pPr lvl="0"/>
            <a:r>
              <a:rPr lang="en-US" dirty="0"/>
              <a:t>Save early – 529 program</a:t>
            </a:r>
          </a:p>
          <a:p>
            <a:pPr lvl="0"/>
            <a:r>
              <a:rPr lang="en-US" dirty="0" err="1"/>
              <a:t>UPromise</a:t>
            </a:r>
            <a:r>
              <a:rPr lang="en-US" dirty="0"/>
              <a:t> credit card (Barclay)</a:t>
            </a:r>
          </a:p>
          <a:p>
            <a:pPr lvl="0"/>
            <a:r>
              <a:rPr lang="en-US" dirty="0"/>
              <a:t>Financial aid through the school</a:t>
            </a:r>
          </a:p>
          <a:p>
            <a:pPr lvl="0"/>
            <a:r>
              <a:rPr lang="en-US" dirty="0"/>
              <a:t>FAFSA</a:t>
            </a:r>
          </a:p>
          <a:p>
            <a:pPr lvl="0"/>
            <a:r>
              <a:rPr lang="en-US" dirty="0"/>
              <a:t>Need based awards</a:t>
            </a:r>
          </a:p>
          <a:p>
            <a:pPr lvl="0"/>
            <a:r>
              <a:rPr lang="en-US" dirty="0"/>
              <a:t>Merit based awards</a:t>
            </a:r>
          </a:p>
          <a:p>
            <a:pPr lvl="0"/>
            <a:r>
              <a:rPr lang="en-US" dirty="0"/>
              <a:t>negotiating and appealing</a:t>
            </a:r>
          </a:p>
          <a:p>
            <a:pPr lvl="0"/>
            <a:r>
              <a:rPr lang="en-US" dirty="0"/>
              <a:t>Scholarships:</a:t>
            </a:r>
          </a:p>
          <a:p>
            <a:pPr lvl="0"/>
            <a:r>
              <a:rPr lang="en-US" u="sng" dirty="0">
                <a:hlinkClick r:id="rId2"/>
              </a:rPr>
              <a:t>https://studentaid.ed.gov</a:t>
            </a:r>
            <a:r>
              <a:rPr lang="en-US" dirty="0"/>
              <a:t> </a:t>
            </a:r>
          </a:p>
          <a:p>
            <a:pPr lvl="0"/>
            <a:r>
              <a:rPr lang="en-US" u="sng" dirty="0">
                <a:hlinkClick r:id="rId3"/>
              </a:rPr>
              <a:t>https://www.careeronestop.org/toolkit/training/find-scholarships.aspx</a:t>
            </a:r>
            <a:endParaRPr lang="en-US" dirty="0"/>
          </a:p>
        </p:txBody>
      </p:sp>
      <p:pic>
        <p:nvPicPr>
          <p:cNvPr id="4098" name="Picture 2" descr="Image result for same sex college clipart">
            <a:extLst>
              <a:ext uri="{FF2B5EF4-FFF2-40B4-BE49-F238E27FC236}">
                <a16:creationId xmlns:a16="http://schemas.microsoft.com/office/drawing/2014/main" id="{BE037348-3CCB-4928-8736-321B9782562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836" y="1283855"/>
            <a:ext cx="2145145" cy="21451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parent teen conversation clipart">
            <a:extLst>
              <a:ext uri="{FF2B5EF4-FFF2-40B4-BE49-F238E27FC236}">
                <a16:creationId xmlns:a16="http://schemas.microsoft.com/office/drawing/2014/main" id="{3FA3CED3-AAAE-4A2D-9FF6-D760DBF939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254" t="1994" r="2263" b="4578"/>
          <a:stretch/>
        </p:blipFill>
        <p:spPr bwMode="auto">
          <a:xfrm>
            <a:off x="4295773" y="1078194"/>
            <a:ext cx="4460300" cy="47130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B4CA000-8F8C-4003-8269-8C4722C1CC9D}"/>
              </a:ext>
            </a:extLst>
          </p:cNvPr>
          <p:cNvSpPr txBox="1"/>
          <p:nvPr/>
        </p:nvSpPr>
        <p:spPr>
          <a:xfrm>
            <a:off x="595746" y="247197"/>
            <a:ext cx="4690586" cy="830997"/>
          </a:xfrm>
          <a:prstGeom prst="rect">
            <a:avLst/>
          </a:prstGeom>
          <a:noFill/>
        </p:spPr>
        <p:txBody>
          <a:bodyPr wrap="square" rtlCol="0">
            <a:spAutoFit/>
          </a:bodyPr>
          <a:lstStyle/>
          <a:p>
            <a:r>
              <a:rPr lang="en-US" sz="4800" dirty="0"/>
              <a:t>Paying for college</a:t>
            </a:r>
          </a:p>
        </p:txBody>
      </p:sp>
    </p:spTree>
    <p:extLst>
      <p:ext uri="{BB962C8B-B14F-4D97-AF65-F5344CB8AC3E}">
        <p14:creationId xmlns:p14="http://schemas.microsoft.com/office/powerpoint/2010/main" val="2159342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550905-DBFF-4218-8AED-59118E705A95}"/>
              </a:ext>
            </a:extLst>
          </p:cNvPr>
          <p:cNvSpPr/>
          <p:nvPr/>
        </p:nvSpPr>
        <p:spPr>
          <a:xfrm>
            <a:off x="355600" y="1129117"/>
            <a:ext cx="5638800" cy="2031325"/>
          </a:xfrm>
          <a:prstGeom prst="rect">
            <a:avLst/>
          </a:prstGeom>
        </p:spPr>
        <p:txBody>
          <a:bodyPr wrap="square">
            <a:spAutoFit/>
          </a:bodyPr>
          <a:lstStyle/>
          <a:p>
            <a:pPr lvl="0"/>
            <a:r>
              <a:rPr lang="en-US" dirty="0"/>
              <a:t>Influences they will be subjected to </a:t>
            </a:r>
          </a:p>
          <a:p>
            <a:pPr lvl="0"/>
            <a:r>
              <a:rPr lang="en-US" dirty="0"/>
              <a:t>Pressure they might feel to fit in</a:t>
            </a:r>
          </a:p>
          <a:p>
            <a:pPr lvl="0"/>
            <a:r>
              <a:rPr lang="en-US" dirty="0"/>
              <a:t>Life decisions they will need to make on their own</a:t>
            </a:r>
          </a:p>
          <a:p>
            <a:pPr lvl="0"/>
            <a:r>
              <a:rPr lang="en-US" dirty="0"/>
              <a:t>Making the right choices for their health and safety</a:t>
            </a:r>
          </a:p>
          <a:p>
            <a:pPr lvl="0"/>
            <a:r>
              <a:rPr lang="en-US" dirty="0"/>
              <a:t>Being financially independent and savvy</a:t>
            </a:r>
          </a:p>
          <a:p>
            <a:pPr lvl="0"/>
            <a:r>
              <a:rPr lang="en-US" dirty="0"/>
              <a:t>Time management and study skills </a:t>
            </a:r>
          </a:p>
          <a:p>
            <a:pPr lvl="0"/>
            <a:r>
              <a:rPr lang="en-US" dirty="0"/>
              <a:t>Confidence to approach campus resources for help.</a:t>
            </a:r>
          </a:p>
        </p:txBody>
      </p:sp>
      <p:pic>
        <p:nvPicPr>
          <p:cNvPr id="1026" name="Picture 2" descr="Image result for parent teen conversation clipart">
            <a:extLst>
              <a:ext uri="{FF2B5EF4-FFF2-40B4-BE49-F238E27FC236}">
                <a16:creationId xmlns:a16="http://schemas.microsoft.com/office/drawing/2014/main" id="{87E0AD1D-016D-4715-874F-0A2ACA8F79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40" t="8701" r="6231" b="9567"/>
          <a:stretch/>
        </p:blipFill>
        <p:spPr bwMode="auto">
          <a:xfrm>
            <a:off x="6382327" y="1710231"/>
            <a:ext cx="2105891" cy="21797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E3D1FDF3-4303-44ED-AB31-2F24E4E10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208" y="3429000"/>
            <a:ext cx="1567437" cy="14177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arent teen conversation clipart">
            <a:extLst>
              <a:ext uri="{FF2B5EF4-FFF2-40B4-BE49-F238E27FC236}">
                <a16:creationId xmlns:a16="http://schemas.microsoft.com/office/drawing/2014/main" id="{6BCCF9EF-D5D3-4337-81BA-6A5A2146B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355" y="4427762"/>
            <a:ext cx="2295645" cy="20255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92CE7B-ABF7-4D86-B77A-58C3DF87C5BC}"/>
              </a:ext>
            </a:extLst>
          </p:cNvPr>
          <p:cNvSpPr txBox="1"/>
          <p:nvPr/>
        </p:nvSpPr>
        <p:spPr>
          <a:xfrm>
            <a:off x="420255" y="387927"/>
            <a:ext cx="8067964" cy="646331"/>
          </a:xfrm>
          <a:prstGeom prst="rect">
            <a:avLst/>
          </a:prstGeom>
          <a:noFill/>
        </p:spPr>
        <p:txBody>
          <a:bodyPr wrap="square" rtlCol="0">
            <a:spAutoFit/>
          </a:bodyPr>
          <a:lstStyle/>
          <a:p>
            <a:r>
              <a:rPr lang="en-US" sz="3600" dirty="0"/>
              <a:t>Have </a:t>
            </a:r>
            <a:r>
              <a:rPr lang="en-US" sz="3600" u="sng" dirty="0"/>
              <a:t>conversations</a:t>
            </a:r>
            <a:r>
              <a:rPr lang="en-US" sz="3600" dirty="0"/>
              <a:t> to prepare the kid for:</a:t>
            </a:r>
          </a:p>
        </p:txBody>
      </p:sp>
      <p:grpSp>
        <p:nvGrpSpPr>
          <p:cNvPr id="8" name="Group 7">
            <a:extLst>
              <a:ext uri="{FF2B5EF4-FFF2-40B4-BE49-F238E27FC236}">
                <a16:creationId xmlns:a16="http://schemas.microsoft.com/office/drawing/2014/main" id="{963EA5F7-EA67-40C8-B549-F583418205E1}"/>
              </a:ext>
            </a:extLst>
          </p:cNvPr>
          <p:cNvGrpSpPr/>
          <p:nvPr/>
        </p:nvGrpSpPr>
        <p:grpSpPr>
          <a:xfrm>
            <a:off x="3629892" y="5061527"/>
            <a:ext cx="5237712" cy="1477328"/>
            <a:chOff x="3629892" y="5061527"/>
            <a:chExt cx="5237712" cy="1477328"/>
          </a:xfrm>
        </p:grpSpPr>
        <p:sp>
          <p:nvSpPr>
            <p:cNvPr id="3" name="TextBox 2">
              <a:extLst>
                <a:ext uri="{FF2B5EF4-FFF2-40B4-BE49-F238E27FC236}">
                  <a16:creationId xmlns:a16="http://schemas.microsoft.com/office/drawing/2014/main" id="{6F69A6B6-076F-491F-BDF1-C2011E81DD91}"/>
                </a:ext>
              </a:extLst>
            </p:cNvPr>
            <p:cNvSpPr txBox="1"/>
            <p:nvPr/>
          </p:nvSpPr>
          <p:spPr>
            <a:xfrm>
              <a:off x="3629892" y="5061527"/>
              <a:ext cx="2089727" cy="1477328"/>
            </a:xfrm>
            <a:prstGeom prst="rect">
              <a:avLst/>
            </a:prstGeom>
            <a:noFill/>
          </p:spPr>
          <p:txBody>
            <a:bodyPr wrap="square" rtlCol="0">
              <a:spAutoFit/>
            </a:bodyPr>
            <a:lstStyle/>
            <a:p>
              <a:r>
                <a:rPr lang="en-US" dirty="0"/>
                <a:t>Resources:</a:t>
              </a:r>
            </a:p>
            <a:p>
              <a:endParaRPr lang="en-US" dirty="0"/>
            </a:p>
            <a:p>
              <a:r>
                <a:rPr lang="en-US" u="sng" dirty="0">
                  <a:hlinkClick r:id="rId5"/>
                </a:rPr>
                <a:t>https://axis.org/</a:t>
              </a:r>
              <a:endParaRPr lang="en-US" dirty="0"/>
            </a:p>
            <a:p>
              <a:r>
                <a:rPr lang="en-US" dirty="0"/>
                <a:t> </a:t>
              </a:r>
            </a:p>
            <a:p>
              <a:pPr lvl="0"/>
              <a:r>
                <a:rPr lang="en-US" dirty="0"/>
                <a:t>Focus on the family </a:t>
              </a:r>
            </a:p>
          </p:txBody>
        </p:sp>
        <p:pic>
          <p:nvPicPr>
            <p:cNvPr id="5" name="Picture 2" descr="Home">
              <a:extLst>
                <a:ext uri="{FF2B5EF4-FFF2-40B4-BE49-F238E27FC236}">
                  <a16:creationId xmlns:a16="http://schemas.microsoft.com/office/drawing/2014/main" id="{2B2FB5E8-74AD-4E73-B63A-5503E5AEC7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9836" y="5158183"/>
              <a:ext cx="20574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A37BC63-4052-4604-BDF5-C4BA12C91647}"/>
                </a:ext>
              </a:extLst>
            </p:cNvPr>
            <p:cNvPicPr>
              <a:picLocks noChangeAspect="1"/>
            </p:cNvPicPr>
            <p:nvPr/>
          </p:nvPicPr>
          <p:blipFill>
            <a:blip r:embed="rId7"/>
            <a:stretch>
              <a:fillRect/>
            </a:stretch>
          </p:blipFill>
          <p:spPr>
            <a:xfrm>
              <a:off x="6032718" y="5997788"/>
              <a:ext cx="2834886" cy="541067"/>
            </a:xfrm>
            <a:prstGeom prst="rect">
              <a:avLst/>
            </a:prstGeom>
          </p:spPr>
        </p:pic>
      </p:grpSp>
    </p:spTree>
    <p:extLst>
      <p:ext uri="{BB962C8B-B14F-4D97-AF65-F5344CB8AC3E}">
        <p14:creationId xmlns:p14="http://schemas.microsoft.com/office/powerpoint/2010/main" val="1033272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miling for the camera&#10;&#10;Description automatically generated">
            <a:extLst>
              <a:ext uri="{FF2B5EF4-FFF2-40B4-BE49-F238E27FC236}">
                <a16:creationId xmlns:a16="http://schemas.microsoft.com/office/drawing/2014/main" id="{C7250CD9-9364-492C-A007-5C9EBC767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542" y="4323604"/>
            <a:ext cx="2596295" cy="1669047"/>
          </a:xfrm>
          <a:prstGeom prst="rect">
            <a:avLst/>
          </a:prstGeom>
        </p:spPr>
      </p:pic>
      <p:pic>
        <p:nvPicPr>
          <p:cNvPr id="9" name="Picture 8" descr="A group of people in uniform posing for a photo&#10;&#10;Description automatically generated">
            <a:extLst>
              <a:ext uri="{FF2B5EF4-FFF2-40B4-BE49-F238E27FC236}">
                <a16:creationId xmlns:a16="http://schemas.microsoft.com/office/drawing/2014/main" id="{605F49F9-DA23-45DD-AD9E-60221D3BA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566" y="4002500"/>
            <a:ext cx="1726483" cy="2574926"/>
          </a:xfrm>
          <a:prstGeom prst="rect">
            <a:avLst/>
          </a:prstGeom>
        </p:spPr>
      </p:pic>
      <p:grpSp>
        <p:nvGrpSpPr>
          <p:cNvPr id="11" name="Group 10">
            <a:extLst>
              <a:ext uri="{FF2B5EF4-FFF2-40B4-BE49-F238E27FC236}">
                <a16:creationId xmlns:a16="http://schemas.microsoft.com/office/drawing/2014/main" id="{B47B90E7-5916-4D4D-9C68-AC88E7F4F33D}"/>
              </a:ext>
            </a:extLst>
          </p:cNvPr>
          <p:cNvGrpSpPr/>
          <p:nvPr/>
        </p:nvGrpSpPr>
        <p:grpSpPr>
          <a:xfrm>
            <a:off x="871356" y="2068381"/>
            <a:ext cx="7204712" cy="2020777"/>
            <a:chOff x="1154639" y="193920"/>
            <a:chExt cx="7426733" cy="2020777"/>
          </a:xfrm>
        </p:grpSpPr>
        <p:pic>
          <p:nvPicPr>
            <p:cNvPr id="7" name="Picture 6" descr="A sign on a cloudy day&#10;&#10;Description automatically generated">
              <a:extLst>
                <a:ext uri="{FF2B5EF4-FFF2-40B4-BE49-F238E27FC236}">
                  <a16:creationId xmlns:a16="http://schemas.microsoft.com/office/drawing/2014/main" id="{ECE8D792-3DFC-4042-82A8-6E4368071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639" y="193920"/>
              <a:ext cx="3140269" cy="20207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Rectangle: Rounded Corners 9">
              <a:extLst>
                <a:ext uri="{FF2B5EF4-FFF2-40B4-BE49-F238E27FC236}">
                  <a16:creationId xmlns:a16="http://schemas.microsoft.com/office/drawing/2014/main" id="{976489C7-933B-4493-A50A-F664B6DF97D7}"/>
                </a:ext>
              </a:extLst>
            </p:cNvPr>
            <p:cNvSpPr/>
            <p:nvPr/>
          </p:nvSpPr>
          <p:spPr>
            <a:xfrm>
              <a:off x="3352885" y="693530"/>
              <a:ext cx="5228487" cy="1021556"/>
            </a:xfrm>
            <a:prstGeom prst="roundRect">
              <a:avLst/>
            </a:prstGeom>
            <a:solidFill>
              <a:schemeClr val="accent3">
                <a:lumMod val="20000"/>
                <a:lumOff val="80000"/>
              </a:schemeClr>
            </a:solidFill>
            <a:ln>
              <a:solidFill>
                <a:schemeClr val="accent1"/>
              </a:solidFill>
            </a:ln>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Everyone Agrees!</a:t>
              </a:r>
            </a:p>
          </p:txBody>
        </p:sp>
      </p:grpSp>
      <p:sp>
        <p:nvSpPr>
          <p:cNvPr id="12" name="Rectangle 11">
            <a:extLst>
              <a:ext uri="{FF2B5EF4-FFF2-40B4-BE49-F238E27FC236}">
                <a16:creationId xmlns:a16="http://schemas.microsoft.com/office/drawing/2014/main" id="{536265F2-5E16-409A-8B6B-29FC35218949}"/>
              </a:ext>
            </a:extLst>
          </p:cNvPr>
          <p:cNvSpPr/>
          <p:nvPr/>
        </p:nvSpPr>
        <p:spPr>
          <a:xfrm>
            <a:off x="871356" y="450623"/>
            <a:ext cx="7398372"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Education is a good thing.</a:t>
            </a:r>
          </a:p>
        </p:txBody>
      </p:sp>
      <p:sp>
        <p:nvSpPr>
          <p:cNvPr id="13" name="TextBox 12">
            <a:extLst>
              <a:ext uri="{FF2B5EF4-FFF2-40B4-BE49-F238E27FC236}">
                <a16:creationId xmlns:a16="http://schemas.microsoft.com/office/drawing/2014/main" id="{3A866A0B-ABA6-4B99-B675-600A8241C621}"/>
              </a:ext>
            </a:extLst>
          </p:cNvPr>
          <p:cNvSpPr txBox="1"/>
          <p:nvPr/>
        </p:nvSpPr>
        <p:spPr>
          <a:xfrm>
            <a:off x="508000" y="1421226"/>
            <a:ext cx="8127999" cy="369332"/>
          </a:xfrm>
          <a:prstGeom prst="rect">
            <a:avLst/>
          </a:prstGeom>
          <a:noFill/>
        </p:spPr>
        <p:txBody>
          <a:bodyPr wrap="square" rtlCol="0">
            <a:spAutoFit/>
          </a:bodyPr>
          <a:lstStyle/>
          <a:p>
            <a:r>
              <a:rPr lang="en-US" dirty="0"/>
              <a:t>Apply your heart to discipline And your ears to words of knowledge. (Proverbs 23:12)</a:t>
            </a:r>
          </a:p>
        </p:txBody>
      </p:sp>
      <p:pic>
        <p:nvPicPr>
          <p:cNvPr id="2" name="Picture 1">
            <a:extLst>
              <a:ext uri="{FF2B5EF4-FFF2-40B4-BE49-F238E27FC236}">
                <a16:creationId xmlns:a16="http://schemas.microsoft.com/office/drawing/2014/main" id="{E3BD0C1F-6239-4FA5-A488-9ACC6E4DBE0B}"/>
              </a:ext>
            </a:extLst>
          </p:cNvPr>
          <p:cNvPicPr>
            <a:picLocks noChangeAspect="1"/>
          </p:cNvPicPr>
          <p:nvPr/>
        </p:nvPicPr>
        <p:blipFill>
          <a:blip r:embed="rId5"/>
          <a:stretch>
            <a:fillRect/>
          </a:stretch>
        </p:blipFill>
        <p:spPr>
          <a:xfrm>
            <a:off x="2415858" y="4734047"/>
            <a:ext cx="2709161" cy="1801592"/>
          </a:xfrm>
          <a:prstGeom prst="rect">
            <a:avLst/>
          </a:prstGeom>
        </p:spPr>
      </p:pic>
      <p:sp>
        <p:nvSpPr>
          <p:cNvPr id="3" name="TextBox 2">
            <a:extLst>
              <a:ext uri="{FF2B5EF4-FFF2-40B4-BE49-F238E27FC236}">
                <a16:creationId xmlns:a16="http://schemas.microsoft.com/office/drawing/2014/main" id="{D9000BE1-386C-4F94-9346-ADBD1CA5DAAB}"/>
              </a:ext>
            </a:extLst>
          </p:cNvPr>
          <p:cNvSpPr txBox="1"/>
          <p:nvPr/>
        </p:nvSpPr>
        <p:spPr>
          <a:xfrm>
            <a:off x="4003080" y="6075057"/>
            <a:ext cx="4159223" cy="584775"/>
          </a:xfrm>
          <a:prstGeom prst="rect">
            <a:avLst/>
          </a:prstGeom>
          <a:solidFill>
            <a:schemeClr val="bg1"/>
          </a:solidFill>
        </p:spPr>
        <p:txBody>
          <a:bodyPr wrap="square" rtlCol="0">
            <a:spAutoFit/>
          </a:bodyPr>
          <a:lstStyle/>
          <a:p>
            <a:r>
              <a:rPr lang="en-US" sz="3200" b="1" dirty="0">
                <a:ln/>
                <a:solidFill>
                  <a:schemeClr val="accent5">
                    <a:lumMod val="75000"/>
                  </a:schemeClr>
                </a:solidFill>
              </a:rPr>
              <a:t>Well… almost everyone</a:t>
            </a:r>
          </a:p>
        </p:txBody>
      </p:sp>
    </p:spTree>
    <p:extLst>
      <p:ext uri="{BB962C8B-B14F-4D97-AF65-F5344CB8AC3E}">
        <p14:creationId xmlns:p14="http://schemas.microsoft.com/office/powerpoint/2010/main" val="1892384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front of an elephant&#10;&#10;Description automatically generated">
            <a:extLst>
              <a:ext uri="{FF2B5EF4-FFF2-40B4-BE49-F238E27FC236}">
                <a16:creationId xmlns:a16="http://schemas.microsoft.com/office/drawing/2014/main" id="{4C7F18EC-4233-4563-BD57-D70120F6F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414" y="2249561"/>
            <a:ext cx="5601172" cy="3150659"/>
          </a:xfrm>
          <a:prstGeom prst="rect">
            <a:avLst/>
          </a:prstGeom>
        </p:spPr>
      </p:pic>
      <p:pic>
        <p:nvPicPr>
          <p:cNvPr id="1026" name="Picture 2" descr="Image result for liberal indoctrination">
            <a:extLst>
              <a:ext uri="{FF2B5EF4-FFF2-40B4-BE49-F238E27FC236}">
                <a16:creationId xmlns:a16="http://schemas.microsoft.com/office/drawing/2014/main" id="{BADE9582-BE74-4986-9E4C-6E8C87D27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45658">
            <a:off x="6901804" y="261172"/>
            <a:ext cx="2159289" cy="1412292"/>
          </a:xfrm>
          <a:prstGeom prst="round2SameRect">
            <a:avLst>
              <a:gd name="adj1" fmla="val 39073"/>
              <a:gd name="adj2" fmla="val 0"/>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iberal indoctrination">
            <a:extLst>
              <a:ext uri="{FF2B5EF4-FFF2-40B4-BE49-F238E27FC236}">
                <a16:creationId xmlns:a16="http://schemas.microsoft.com/office/drawing/2014/main" id="{0F044E01-E322-499F-8D98-2074B47E7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20731">
            <a:off x="7201140" y="5498482"/>
            <a:ext cx="1771919" cy="997000"/>
          </a:xfrm>
          <a:prstGeom prst="roundRect">
            <a:avLst>
              <a:gd name="adj" fmla="val 12308"/>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iberal indoctrination">
            <a:extLst>
              <a:ext uri="{FF2B5EF4-FFF2-40B4-BE49-F238E27FC236}">
                <a16:creationId xmlns:a16="http://schemas.microsoft.com/office/drawing/2014/main" id="{872A3A33-E2E8-4C54-9D3D-5129E591AB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27754">
            <a:off x="400858" y="1206866"/>
            <a:ext cx="1934285" cy="140537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Image result for leftist indoctrination">
            <a:extLst>
              <a:ext uri="{FF2B5EF4-FFF2-40B4-BE49-F238E27FC236}">
                <a16:creationId xmlns:a16="http://schemas.microsoft.com/office/drawing/2014/main" id="{90C3D09C-5C5D-4ACA-A7F5-3E9C17EACD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08402">
            <a:off x="6236284" y="1054224"/>
            <a:ext cx="1026306" cy="14878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iberal indoctrination">
            <a:extLst>
              <a:ext uri="{FF2B5EF4-FFF2-40B4-BE49-F238E27FC236}">
                <a16:creationId xmlns:a16="http://schemas.microsoft.com/office/drawing/2014/main" id="{1C564959-025C-44EE-8A5E-5B3F9E38D6E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511" r="10434"/>
          <a:stretch/>
        </p:blipFill>
        <p:spPr bwMode="auto">
          <a:xfrm rot="766893">
            <a:off x="299376" y="3579561"/>
            <a:ext cx="1733362" cy="128477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liberal indoctrination">
            <a:extLst>
              <a:ext uri="{FF2B5EF4-FFF2-40B4-BE49-F238E27FC236}">
                <a16:creationId xmlns:a16="http://schemas.microsoft.com/office/drawing/2014/main" id="{8D52C701-5980-40C7-9E7B-3BC4F9BB9B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229283">
            <a:off x="2491617" y="247487"/>
            <a:ext cx="1643761" cy="873247"/>
          </a:xfrm>
          <a:prstGeom prst="roundRect">
            <a:avLst>
              <a:gd name="adj" fmla="val 43905"/>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liberal indoctrination">
            <a:extLst>
              <a:ext uri="{FF2B5EF4-FFF2-40B4-BE49-F238E27FC236}">
                <a16:creationId xmlns:a16="http://schemas.microsoft.com/office/drawing/2014/main" id="{36225E6B-055B-4E66-9F09-C4CB32D3E1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341446">
            <a:off x="4082445" y="219393"/>
            <a:ext cx="1288181" cy="19303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liberal indoctrination">
            <a:extLst>
              <a:ext uri="{FF2B5EF4-FFF2-40B4-BE49-F238E27FC236}">
                <a16:creationId xmlns:a16="http://schemas.microsoft.com/office/drawing/2014/main" id="{C8EAA990-7EA4-4870-A116-505AEEE37B2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5690" b="17229"/>
          <a:stretch/>
        </p:blipFill>
        <p:spPr bwMode="auto">
          <a:xfrm rot="19931250">
            <a:off x="4863216" y="468513"/>
            <a:ext cx="2115658" cy="10644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liberal indoctrination">
            <a:extLst>
              <a:ext uri="{FF2B5EF4-FFF2-40B4-BE49-F238E27FC236}">
                <a16:creationId xmlns:a16="http://schemas.microsoft.com/office/drawing/2014/main" id="{FD17CD0C-ACD8-4760-980D-1B5947A1AF6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2768" t="6328" r="25032" b="1940"/>
          <a:stretch/>
        </p:blipFill>
        <p:spPr bwMode="auto">
          <a:xfrm rot="20218576">
            <a:off x="271247" y="355582"/>
            <a:ext cx="1058966" cy="104676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liberal indoctrination">
            <a:extLst>
              <a:ext uri="{FF2B5EF4-FFF2-40B4-BE49-F238E27FC236}">
                <a16:creationId xmlns:a16="http://schemas.microsoft.com/office/drawing/2014/main" id="{AE9E7701-4198-4479-945A-A4B9D178CD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698410">
            <a:off x="2175243" y="1040932"/>
            <a:ext cx="1825739" cy="121811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liberal indoctrination">
            <a:extLst>
              <a:ext uri="{FF2B5EF4-FFF2-40B4-BE49-F238E27FC236}">
                <a16:creationId xmlns:a16="http://schemas.microsoft.com/office/drawing/2014/main" id="{F31BF84D-B145-4D85-A6D0-A5B340BEC6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1151634">
            <a:off x="1267484" y="163528"/>
            <a:ext cx="1151027" cy="113574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leftist indoctrination">
            <a:extLst>
              <a:ext uri="{FF2B5EF4-FFF2-40B4-BE49-F238E27FC236}">
                <a16:creationId xmlns:a16="http://schemas.microsoft.com/office/drawing/2014/main" id="{C49CC216-D73B-4137-98EB-149B3B4ECB2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713350">
            <a:off x="6958493" y="1611907"/>
            <a:ext cx="2045907" cy="1534430"/>
          </a:xfrm>
          <a:prstGeom prst="round2SameRect">
            <a:avLst>
              <a:gd name="adj1" fmla="val 50000"/>
              <a:gd name="adj2" fmla="val 50000"/>
            </a:avLst>
          </a:prstGeom>
          <a:noFill/>
          <a:extLst>
            <a:ext uri="{909E8E84-426E-40DD-AFC4-6F175D3DCCD1}">
              <a14:hiddenFill xmlns:a14="http://schemas.microsoft.com/office/drawing/2010/main">
                <a:solidFill>
                  <a:srgbClr val="FFFFFF"/>
                </a:solidFill>
              </a14:hiddenFill>
            </a:ext>
          </a:extLst>
        </p:spPr>
      </p:pic>
      <p:pic>
        <p:nvPicPr>
          <p:cNvPr id="9" name="Snagit_PPTDBE0">
            <a:extLst>
              <a:ext uri="{FF2B5EF4-FFF2-40B4-BE49-F238E27FC236}">
                <a16:creationId xmlns:a16="http://schemas.microsoft.com/office/drawing/2014/main" id="{46B87A75-BB1D-44FE-BB45-25DE46E4FE1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0921911">
            <a:off x="283702" y="4822256"/>
            <a:ext cx="1224490" cy="1829213"/>
          </a:xfrm>
          <a:prstGeom prst="rect">
            <a:avLst/>
          </a:prstGeom>
        </p:spPr>
      </p:pic>
      <p:pic>
        <p:nvPicPr>
          <p:cNvPr id="1036" name="Picture 12" descr="Image result for liberal indoctrination">
            <a:extLst>
              <a:ext uri="{FF2B5EF4-FFF2-40B4-BE49-F238E27FC236}">
                <a16:creationId xmlns:a16="http://schemas.microsoft.com/office/drawing/2014/main" id="{18BE3AB3-6CCC-48D5-82F6-46386CFCF6C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079177">
            <a:off x="1256134" y="5076204"/>
            <a:ext cx="1450842" cy="156565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leftist indoctrination">
            <a:extLst>
              <a:ext uri="{FF2B5EF4-FFF2-40B4-BE49-F238E27FC236}">
                <a16:creationId xmlns:a16="http://schemas.microsoft.com/office/drawing/2014/main" id="{44C677D7-E571-457E-ACD5-743C5383ED4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389121">
            <a:off x="3323566" y="5298563"/>
            <a:ext cx="1873835" cy="10924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iberal indoctrination">
            <a:extLst>
              <a:ext uri="{FF2B5EF4-FFF2-40B4-BE49-F238E27FC236}">
                <a16:creationId xmlns:a16="http://schemas.microsoft.com/office/drawing/2014/main" id="{7199BFE3-4A74-48FE-B52D-5EED79683BF8}"/>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360393">
            <a:off x="4748492" y="4952100"/>
            <a:ext cx="2311767" cy="1512682"/>
          </a:xfrm>
          <a:prstGeom prst="rect">
            <a:avLst/>
          </a:prstGeom>
          <a:noFill/>
          <a:extLst>
            <a:ext uri="{909E8E84-426E-40DD-AFC4-6F175D3DCCD1}">
              <a14:hiddenFill xmlns:a14="http://schemas.microsoft.com/office/drawing/2010/main">
                <a:solidFill>
                  <a:srgbClr val="FFFFFF"/>
                </a:solidFill>
              </a14:hiddenFill>
            </a:ext>
          </a:extLst>
        </p:spPr>
      </p:pic>
      <p:pic>
        <p:nvPicPr>
          <p:cNvPr id="7" name="Snagit_PPT8DC0">
            <a:extLst>
              <a:ext uri="{FF2B5EF4-FFF2-40B4-BE49-F238E27FC236}">
                <a16:creationId xmlns:a16="http://schemas.microsoft.com/office/drawing/2014/main" id="{FD8074EB-C358-4503-B21D-9ED6A62580D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694171">
            <a:off x="6294614" y="5278062"/>
            <a:ext cx="952515" cy="1347578"/>
          </a:xfrm>
          <a:prstGeom prst="rect">
            <a:avLst/>
          </a:prstGeom>
        </p:spPr>
      </p:pic>
      <p:pic>
        <p:nvPicPr>
          <p:cNvPr id="1064" name="Picture 40" descr="Image result for leftist indoctrination">
            <a:extLst>
              <a:ext uri="{FF2B5EF4-FFF2-40B4-BE49-F238E27FC236}">
                <a16:creationId xmlns:a16="http://schemas.microsoft.com/office/drawing/2014/main" id="{FBBFCAF7-CF20-4F73-A5C0-1222A7BCBD0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21033018">
            <a:off x="305168" y="2486457"/>
            <a:ext cx="1703402" cy="99317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Image result for leftist indoctrination">
            <a:extLst>
              <a:ext uri="{FF2B5EF4-FFF2-40B4-BE49-F238E27FC236}">
                <a16:creationId xmlns:a16="http://schemas.microsoft.com/office/drawing/2014/main" id="{E2506FCC-D822-4D4A-829C-4B74CB8DBBA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04392" y="5188977"/>
            <a:ext cx="1057908" cy="1540642"/>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Image result for leftist indoctrination">
            <a:extLst>
              <a:ext uri="{FF2B5EF4-FFF2-40B4-BE49-F238E27FC236}">
                <a16:creationId xmlns:a16="http://schemas.microsoft.com/office/drawing/2014/main" id="{C4A0CC14-586A-49CD-A555-DE35B0E529E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0350044">
            <a:off x="7191812" y="3125012"/>
            <a:ext cx="1709277" cy="131614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 result for leftist indoctrination">
            <a:extLst>
              <a:ext uri="{FF2B5EF4-FFF2-40B4-BE49-F238E27FC236}">
                <a16:creationId xmlns:a16="http://schemas.microsoft.com/office/drawing/2014/main" id="{C542961F-3568-4C8E-B3A6-B748634E610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93997" y="4040407"/>
            <a:ext cx="1908066" cy="12720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F5CD557-E721-4BAC-82AE-A13761DBF0AD}"/>
              </a:ext>
            </a:extLst>
          </p:cNvPr>
          <p:cNvSpPr txBox="1"/>
          <p:nvPr/>
        </p:nvSpPr>
        <p:spPr>
          <a:xfrm>
            <a:off x="4236589" y="2411558"/>
            <a:ext cx="2936798" cy="1077218"/>
          </a:xfrm>
          <a:prstGeom prst="rect">
            <a:avLst/>
          </a:prstGeom>
          <a:noFill/>
        </p:spPr>
        <p:txBody>
          <a:bodyPr wrap="square" rtlCol="0">
            <a:spAutoFit/>
          </a:bodyPr>
          <a:lstStyle/>
          <a:p>
            <a:r>
              <a:rPr lang="en-US" sz="3200" b="1" dirty="0">
                <a:solidFill>
                  <a:srgbClr val="FF0000"/>
                </a:solidFill>
              </a:rPr>
              <a:t>Let’s talk about the elephant!</a:t>
            </a:r>
          </a:p>
        </p:txBody>
      </p:sp>
      <p:sp>
        <p:nvSpPr>
          <p:cNvPr id="11" name="Oval 10">
            <a:extLst>
              <a:ext uri="{FF2B5EF4-FFF2-40B4-BE49-F238E27FC236}">
                <a16:creationId xmlns:a16="http://schemas.microsoft.com/office/drawing/2014/main" id="{D3464BE9-9709-41FC-B7AE-BEC31EA36DDF}"/>
              </a:ext>
            </a:extLst>
          </p:cNvPr>
          <p:cNvSpPr/>
          <p:nvPr/>
        </p:nvSpPr>
        <p:spPr>
          <a:xfrm>
            <a:off x="11186400" y="156774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50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592A60-0AD1-48D9-B271-C2B85D45F322}"/>
              </a:ext>
            </a:extLst>
          </p:cNvPr>
          <p:cNvSpPr txBox="1"/>
          <p:nvPr/>
        </p:nvSpPr>
        <p:spPr>
          <a:xfrm>
            <a:off x="3810000" y="1278116"/>
            <a:ext cx="5110480" cy="3293209"/>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Fear exists that colleges are in the business of indoctrinating the kids toward liberal or leftist ideology.</a:t>
            </a:r>
          </a:p>
          <a:p>
            <a:pPr marL="285750" lvl="0" indent="-285750">
              <a:buFont typeface="Arial" panose="020B0604020202020204" pitchFamily="34" charset="0"/>
              <a:buChar char="•"/>
            </a:pPr>
            <a:r>
              <a:rPr lang="en-US" sz="1600" dirty="0"/>
              <a:t>Some anecdotes have claimed that a conservative ideology entering college gets strengthened </a:t>
            </a:r>
          </a:p>
          <a:p>
            <a:pPr marL="285750" lvl="0" indent="-285750">
              <a:buFont typeface="Arial" panose="020B0604020202020204" pitchFamily="34" charset="0"/>
              <a:buChar char="•"/>
            </a:pPr>
            <a:r>
              <a:rPr lang="en-US" sz="1600" dirty="0"/>
              <a:t>Some colleges are predominantly “liberal” or “conservative” – </a:t>
            </a:r>
            <a:r>
              <a:rPr lang="en-US" sz="1600" u="sng" dirty="0">
                <a:hlinkClick r:id="rId2"/>
              </a:rPr>
              <a:t>www.myplan.com</a:t>
            </a:r>
            <a:endParaRPr lang="en-US" sz="1600" dirty="0"/>
          </a:p>
          <a:p>
            <a:pPr marL="285750" lvl="0" indent="-285750">
              <a:buFont typeface="Arial" panose="020B0604020202020204" pitchFamily="34" charset="0"/>
              <a:buChar char="•"/>
            </a:pPr>
            <a:r>
              <a:rPr lang="en-US" sz="1600" dirty="0"/>
              <a:t>Regardless of a school’s predominant ideology, there will be curricula that teaches critical thinking, logic, rational argumentation, etc.</a:t>
            </a:r>
          </a:p>
          <a:p>
            <a:pPr marL="285750" lvl="0" indent="-285750">
              <a:buFont typeface="Arial" panose="020B0604020202020204" pitchFamily="34" charset="0"/>
              <a:buChar char="•"/>
            </a:pPr>
            <a:r>
              <a:rPr lang="en-US" sz="1600" dirty="0"/>
              <a:t>Mainstream research on this topic can lead one down various paths depending on what one chooses to believe – the arguments are compelling on both sides.  But that debate is for a different seminar…</a:t>
            </a:r>
          </a:p>
        </p:txBody>
      </p:sp>
      <p:sp>
        <p:nvSpPr>
          <p:cNvPr id="5" name="TextBox 4">
            <a:extLst>
              <a:ext uri="{FF2B5EF4-FFF2-40B4-BE49-F238E27FC236}">
                <a16:creationId xmlns:a16="http://schemas.microsoft.com/office/drawing/2014/main" id="{DAC4410A-1145-470A-9792-1E8290B2393D}"/>
              </a:ext>
            </a:extLst>
          </p:cNvPr>
          <p:cNvSpPr txBox="1"/>
          <p:nvPr/>
        </p:nvSpPr>
        <p:spPr>
          <a:xfrm>
            <a:off x="426720" y="365760"/>
            <a:ext cx="6177280" cy="769441"/>
          </a:xfrm>
          <a:prstGeom prst="rect">
            <a:avLst/>
          </a:prstGeom>
          <a:noFill/>
        </p:spPr>
        <p:txBody>
          <a:bodyPr wrap="square" rtlCol="0">
            <a:spAutoFit/>
          </a:bodyPr>
          <a:lstStyle/>
          <a:p>
            <a:r>
              <a:rPr lang="en-US" sz="4400" u="sng" dirty="0"/>
              <a:t>Liberal teaching: Evidence</a:t>
            </a:r>
            <a:endParaRPr lang="en-US" sz="4400" dirty="0"/>
          </a:p>
        </p:txBody>
      </p:sp>
      <p:pic>
        <p:nvPicPr>
          <p:cNvPr id="2050" name="Picture 2" descr="Image result for attitude toward conservatives after 4 year college">
            <a:extLst>
              <a:ext uri="{FF2B5EF4-FFF2-40B4-BE49-F238E27FC236}">
                <a16:creationId xmlns:a16="http://schemas.microsoft.com/office/drawing/2014/main" id="{A96BF3ED-C8DA-4E2D-8F62-BB7DDE1A741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481" y="4741949"/>
            <a:ext cx="6747775" cy="20498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ercentage of liberal college professors">
            <a:extLst>
              <a:ext uri="{FF2B5EF4-FFF2-40B4-BE49-F238E27FC236}">
                <a16:creationId xmlns:a16="http://schemas.microsoft.com/office/drawing/2014/main" id="{9D3F98D8-FB9D-433A-B228-A6A83C36D9AC}"/>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6720" y="1174783"/>
            <a:ext cx="3599307" cy="30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907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A2A5794F-2DD3-48C5-A1D5-DF96EBD6679D}"/>
              </a:ext>
            </a:extLst>
          </p:cNvPr>
          <p:cNvSpPr txBox="1"/>
          <p:nvPr/>
        </p:nvSpPr>
        <p:spPr>
          <a:xfrm>
            <a:off x="2006940" y="1046133"/>
            <a:ext cx="4578895" cy="203105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800" kern="1200" dirty="0">
                <a:solidFill>
                  <a:srgbClr val="FFFFFF"/>
                </a:solidFill>
                <a:latin typeface="+mj-lt"/>
                <a:ea typeface="+mj-ea"/>
                <a:cs typeface="+mj-cs"/>
              </a:rPr>
              <a:t>Now we can – for the moment – leave the elephant behind. </a:t>
            </a:r>
          </a:p>
        </p:txBody>
      </p:sp>
      <p:sp>
        <p:nvSpPr>
          <p:cNvPr id="5" name="TextBox 4">
            <a:extLst>
              <a:ext uri="{FF2B5EF4-FFF2-40B4-BE49-F238E27FC236}">
                <a16:creationId xmlns:a16="http://schemas.microsoft.com/office/drawing/2014/main" id="{CEA6721C-D599-4D87-8BDC-D1ECD9DBB6B1}"/>
              </a:ext>
            </a:extLst>
          </p:cNvPr>
          <p:cNvSpPr txBox="1"/>
          <p:nvPr/>
        </p:nvSpPr>
        <p:spPr>
          <a:xfrm>
            <a:off x="4369971" y="4908619"/>
            <a:ext cx="1735267" cy="68207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oAutofit/>
          </a:bodyPr>
          <a:lstStyle/>
          <a:p>
            <a:pPr algn="ctr" defTabSz="914400">
              <a:lnSpc>
                <a:spcPct val="90000"/>
              </a:lnSpc>
              <a:spcBef>
                <a:spcPts val="1000"/>
              </a:spcBef>
            </a:pPr>
            <a:r>
              <a:rPr lang="en-US" sz="4800" kern="1200" dirty="0">
                <a:ln w="0">
                  <a:solidFill>
                    <a:sysClr val="windowText" lastClr="000000"/>
                  </a:solidFill>
                </a:ln>
                <a:solidFill>
                  <a:srgbClr val="C00000"/>
                </a:solidFill>
                <a:effectLst>
                  <a:glow rad="63500">
                    <a:schemeClr val="accent4">
                      <a:satMod val="175000"/>
                      <a:alpha val="40000"/>
                    </a:schemeClr>
                  </a:glow>
                  <a:outerShdw blurRad="38100" dist="25400" dir="5400000" algn="ctr" rotWithShape="0">
                    <a:srgbClr val="6E747A">
                      <a:alpha val="43000"/>
                    </a:srgbClr>
                  </a:outerShdw>
                </a:effectLst>
                <a:latin typeface="+mn-lt"/>
                <a:ea typeface="+mn-ea"/>
                <a:cs typeface="+mn-cs"/>
              </a:rPr>
              <a:t>Why?</a:t>
            </a:r>
          </a:p>
        </p:txBody>
      </p:sp>
      <p:sp>
        <p:nvSpPr>
          <p:cNvPr id="2" name="TextBox 1">
            <a:extLst>
              <a:ext uri="{FF2B5EF4-FFF2-40B4-BE49-F238E27FC236}">
                <a16:creationId xmlns:a16="http://schemas.microsoft.com/office/drawing/2014/main" id="{0C36B6A7-07F2-40EB-A3B2-E2F303150D11}"/>
              </a:ext>
            </a:extLst>
          </p:cNvPr>
          <p:cNvSpPr txBox="1"/>
          <p:nvPr/>
        </p:nvSpPr>
        <p:spPr>
          <a:xfrm>
            <a:off x="2124366" y="3390917"/>
            <a:ext cx="4904510" cy="1323439"/>
          </a:xfrm>
          <a:prstGeom prst="rect">
            <a:avLst/>
          </a:prstGeom>
          <a:noFill/>
        </p:spPr>
        <p:txBody>
          <a:bodyPr wrap="square" rtlCol="0">
            <a:spAutoFit/>
          </a:bodyPr>
          <a:lstStyle/>
          <a:p>
            <a:pPr algn="ctr"/>
            <a:r>
              <a:rPr lang="en-US" sz="2000" dirty="0">
                <a:solidFill>
                  <a:srgbClr val="00B0F0"/>
                </a:solidFill>
              </a:rPr>
              <a:t>Regardless of your feelings about that whole issue, you are probably here today because you are considering a college education either for yourself or someone else.</a:t>
            </a:r>
          </a:p>
        </p:txBody>
      </p:sp>
    </p:spTree>
    <p:extLst>
      <p:ext uri="{BB962C8B-B14F-4D97-AF65-F5344CB8AC3E}">
        <p14:creationId xmlns:p14="http://schemas.microsoft.com/office/powerpoint/2010/main" val="169730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B613D7F-0491-41C1-983A-676D5CFE6589}"/>
              </a:ext>
            </a:extLst>
          </p:cNvPr>
          <p:cNvGrpSpPr/>
          <p:nvPr/>
        </p:nvGrpSpPr>
        <p:grpSpPr>
          <a:xfrm>
            <a:off x="6329795" y="2945227"/>
            <a:ext cx="2598882" cy="3765389"/>
            <a:chOff x="6262255" y="2317616"/>
            <a:chExt cx="2598882" cy="3765389"/>
          </a:xfrm>
        </p:grpSpPr>
        <p:grpSp>
          <p:nvGrpSpPr>
            <p:cNvPr id="7" name="Group 6">
              <a:extLst>
                <a:ext uri="{FF2B5EF4-FFF2-40B4-BE49-F238E27FC236}">
                  <a16:creationId xmlns:a16="http://schemas.microsoft.com/office/drawing/2014/main" id="{56F7D5D9-B6CB-4466-AC93-B2FD3A1A33B5}"/>
                </a:ext>
              </a:extLst>
            </p:cNvPr>
            <p:cNvGrpSpPr/>
            <p:nvPr/>
          </p:nvGrpSpPr>
          <p:grpSpPr>
            <a:xfrm>
              <a:off x="6262255" y="2317616"/>
              <a:ext cx="2598882" cy="2947820"/>
              <a:chOff x="-1857461" y="0"/>
              <a:chExt cx="5694016" cy="6858000"/>
            </a:xfrm>
          </p:grpSpPr>
          <p:pic>
            <p:nvPicPr>
              <p:cNvPr id="1028" name="Picture 4" descr="Image result for uncle sam taxes">
                <a:extLst>
                  <a:ext uri="{FF2B5EF4-FFF2-40B4-BE49-F238E27FC236}">
                    <a16:creationId xmlns:a16="http://schemas.microsoft.com/office/drawing/2014/main" id="{2E266BEC-5C06-411F-AB59-EB63B5A2B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432" y="0"/>
                <a:ext cx="51069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dollar clipart">
                <a:extLst>
                  <a:ext uri="{FF2B5EF4-FFF2-40B4-BE49-F238E27FC236}">
                    <a16:creationId xmlns:a16="http://schemas.microsoft.com/office/drawing/2014/main" id="{D1BE06FC-0175-46FD-B846-750679DFC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21930">
                <a:off x="-1857461" y="903220"/>
                <a:ext cx="1154400" cy="17964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dollar clipart">
                <a:extLst>
                  <a:ext uri="{FF2B5EF4-FFF2-40B4-BE49-F238E27FC236}">
                    <a16:creationId xmlns:a16="http://schemas.microsoft.com/office/drawing/2014/main" id="{C8CD8E31-3CBF-4729-BA0E-D64BC8767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9691">
                <a:off x="2291273" y="1119518"/>
                <a:ext cx="1154400" cy="1796473"/>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6" descr="Image result for dollar clipart">
              <a:extLst>
                <a:ext uri="{FF2B5EF4-FFF2-40B4-BE49-F238E27FC236}">
                  <a16:creationId xmlns:a16="http://schemas.microsoft.com/office/drawing/2014/main" id="{30910635-D3F3-4AFD-BE10-EC3D7DFF6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71220">
              <a:off x="8252817" y="4984151"/>
              <a:ext cx="526895" cy="7721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dollar clipart">
              <a:extLst>
                <a:ext uri="{FF2B5EF4-FFF2-40B4-BE49-F238E27FC236}">
                  <a16:creationId xmlns:a16="http://schemas.microsoft.com/office/drawing/2014/main" id="{CD5E4CBF-B358-416C-B8F8-92EA56D25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650" y="5310815"/>
              <a:ext cx="526895" cy="77219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a:extLst>
              <a:ext uri="{FF2B5EF4-FFF2-40B4-BE49-F238E27FC236}">
                <a16:creationId xmlns:a16="http://schemas.microsoft.com/office/drawing/2014/main" id="{0ADAA25C-0677-4208-9513-DC4971E0A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599" y="1774825"/>
            <a:ext cx="5767441" cy="37718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0550905-DBFF-4218-8AED-59118E705A95}"/>
              </a:ext>
            </a:extLst>
          </p:cNvPr>
          <p:cNvSpPr/>
          <p:nvPr/>
        </p:nvSpPr>
        <p:spPr>
          <a:xfrm>
            <a:off x="355599" y="297497"/>
            <a:ext cx="4585855" cy="1477328"/>
          </a:xfrm>
          <a:prstGeom prst="rect">
            <a:avLst/>
          </a:prstGeom>
        </p:spPr>
        <p:txBody>
          <a:bodyPr wrap="square">
            <a:spAutoFit/>
          </a:bodyPr>
          <a:lstStyle/>
          <a:p>
            <a:pPr lvl="0"/>
            <a:r>
              <a:rPr lang="en-US" dirty="0"/>
              <a:t>According the 2017 U.S, Census data, College graduates earned 56% more than high school grads. Plus other benefits like health insurance, vacation time, and retirement plans.</a:t>
            </a:r>
          </a:p>
          <a:p>
            <a:pPr lvl="0"/>
            <a:endParaRPr lang="en-US" dirty="0"/>
          </a:p>
        </p:txBody>
      </p:sp>
      <p:pic>
        <p:nvPicPr>
          <p:cNvPr id="1026" name="Picture 2" descr="Image result for money">
            <a:extLst>
              <a:ext uri="{FF2B5EF4-FFF2-40B4-BE49-F238E27FC236}">
                <a16:creationId xmlns:a16="http://schemas.microsoft.com/office/drawing/2014/main" id="{314C54F4-9C7B-4DCE-A12B-83D4D927EE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3586"/>
          <a:stretch/>
        </p:blipFill>
        <p:spPr bwMode="auto">
          <a:xfrm>
            <a:off x="4998062" y="297497"/>
            <a:ext cx="3790339" cy="1448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355CAA-645B-47CB-A85F-7E56F4146E8A}"/>
              </a:ext>
            </a:extLst>
          </p:cNvPr>
          <p:cNvSpPr txBox="1"/>
          <p:nvPr/>
        </p:nvSpPr>
        <p:spPr>
          <a:xfrm>
            <a:off x="355599" y="5837380"/>
            <a:ext cx="7273637" cy="646331"/>
          </a:xfrm>
          <a:prstGeom prst="rect">
            <a:avLst/>
          </a:prstGeom>
          <a:noFill/>
        </p:spPr>
        <p:txBody>
          <a:bodyPr wrap="square" rtlCol="0">
            <a:spAutoFit/>
          </a:bodyPr>
          <a:lstStyle/>
          <a:p>
            <a:r>
              <a:rPr lang="en-US" dirty="0"/>
              <a:t>(But, don’t forget about Uncle Sam… College Graduates pay $563,000 more in taxes over the length of their career than those without a degree.) </a:t>
            </a:r>
          </a:p>
        </p:txBody>
      </p:sp>
    </p:spTree>
    <p:extLst>
      <p:ext uri="{BB962C8B-B14F-4D97-AF65-F5344CB8AC3E}">
        <p14:creationId xmlns:p14="http://schemas.microsoft.com/office/powerpoint/2010/main" val="2081567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013744-052F-4C81-8917-D1E6B89FD393}"/>
              </a:ext>
            </a:extLst>
          </p:cNvPr>
          <p:cNvSpPr txBox="1"/>
          <p:nvPr/>
        </p:nvSpPr>
        <p:spPr>
          <a:xfrm>
            <a:off x="4045046" y="258901"/>
            <a:ext cx="4813204" cy="3570208"/>
          </a:xfrm>
          <a:prstGeom prst="rect">
            <a:avLst/>
          </a:prstGeom>
          <a:noFill/>
          <a:ln>
            <a:solidFill>
              <a:schemeClr val="accent1"/>
            </a:solidFill>
          </a:ln>
        </p:spPr>
        <p:txBody>
          <a:bodyPr wrap="square" rtlCol="0">
            <a:spAutoFit/>
          </a:bodyPr>
          <a:lstStyle/>
          <a:p>
            <a:pPr lvl="0">
              <a:spcAft>
                <a:spcPts val="1200"/>
              </a:spcAft>
            </a:pPr>
            <a:r>
              <a:rPr lang="en-US" dirty="0"/>
              <a:t>An Article from the Chicago Tribune by Mark A. Heckler entitled </a:t>
            </a:r>
            <a:r>
              <a:rPr lang="en-US" u="sng" dirty="0">
                <a:hlinkClick r:id="rId2"/>
              </a:rPr>
              <a:t>The Importance of a College Education</a:t>
            </a:r>
            <a:r>
              <a:rPr lang="en-US" dirty="0"/>
              <a:t> makes some interesting points. For example he says that todays careers, more than ever, require employees to be versatile and flexible.  College can offer many experiential opportunities and “soft skills” in addition to academics.</a:t>
            </a:r>
          </a:p>
          <a:p>
            <a:pPr marL="342900" lvl="0" indent="-342900">
              <a:buFont typeface="Arial" panose="020B0604020202020204" pitchFamily="34" charset="0"/>
              <a:buChar char="•"/>
            </a:pPr>
            <a:r>
              <a:rPr lang="en-US" dirty="0"/>
              <a:t>Time management</a:t>
            </a:r>
          </a:p>
          <a:p>
            <a:pPr marL="342900" lvl="0" indent="-342900">
              <a:buFont typeface="Arial" panose="020B0604020202020204" pitchFamily="34" charset="0"/>
              <a:buChar char="•"/>
            </a:pPr>
            <a:r>
              <a:rPr lang="en-US" dirty="0"/>
              <a:t>Handling multiple projects</a:t>
            </a:r>
          </a:p>
          <a:p>
            <a:pPr marL="342900" lvl="0" indent="-342900">
              <a:buFont typeface="Arial" panose="020B0604020202020204" pitchFamily="34" charset="0"/>
              <a:buChar char="•"/>
            </a:pPr>
            <a:r>
              <a:rPr lang="en-US" dirty="0"/>
              <a:t>Self advocacy</a:t>
            </a:r>
          </a:p>
          <a:p>
            <a:pPr marL="342900" lvl="0" indent="-342900">
              <a:buFont typeface="Arial" panose="020B0604020202020204" pitchFamily="34" charset="0"/>
              <a:buChar char="•"/>
            </a:pPr>
            <a:r>
              <a:rPr lang="en-US" dirty="0"/>
              <a:t>Networking</a:t>
            </a:r>
          </a:p>
        </p:txBody>
      </p:sp>
      <p:pic>
        <p:nvPicPr>
          <p:cNvPr id="2050" name="Picture 2" descr="Image result for college clipart">
            <a:extLst>
              <a:ext uri="{FF2B5EF4-FFF2-40B4-BE49-F238E27FC236}">
                <a16:creationId xmlns:a16="http://schemas.microsoft.com/office/drawing/2014/main" id="{14832666-6EF7-4F8B-AAD7-FCD12BA78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599" y="4525818"/>
            <a:ext cx="2676753" cy="17207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ulti task clipart">
            <a:extLst>
              <a:ext uri="{FF2B5EF4-FFF2-40B4-BE49-F238E27FC236}">
                <a16:creationId xmlns:a16="http://schemas.microsoft.com/office/drawing/2014/main" id="{8E6BF7D9-DF1B-4E6A-A411-15AB13201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1710"/>
            <a:ext cx="3431065" cy="2927842"/>
          </a:xfrm>
          <a:prstGeom prst="round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6C15A5-9ECB-45BE-8406-18D942A875D2}"/>
              </a:ext>
            </a:extLst>
          </p:cNvPr>
          <p:cNvSpPr txBox="1"/>
          <p:nvPr/>
        </p:nvSpPr>
        <p:spPr>
          <a:xfrm>
            <a:off x="494015" y="3579916"/>
            <a:ext cx="5703585" cy="2954655"/>
          </a:xfrm>
          <a:prstGeom prst="rect">
            <a:avLst/>
          </a:prstGeom>
          <a:noFill/>
        </p:spPr>
        <p:txBody>
          <a:bodyPr wrap="square" rtlCol="0">
            <a:spAutoFit/>
          </a:bodyPr>
          <a:lstStyle/>
          <a:p>
            <a:r>
              <a:rPr lang="en-US" dirty="0"/>
              <a:t> </a:t>
            </a:r>
            <a:r>
              <a:rPr lang="en-US" sz="2400" b="1" dirty="0"/>
              <a:t>Another consideration:</a:t>
            </a:r>
          </a:p>
          <a:p>
            <a:endParaRPr lang="en-US" dirty="0"/>
          </a:p>
          <a:p>
            <a:r>
              <a:rPr lang="en-US" dirty="0"/>
              <a:t>A paper published in The Journal of Higher Education: </a:t>
            </a:r>
            <a:r>
              <a:rPr lang="en-US" dirty="0">
                <a:hlinkClick r:id="rId5"/>
              </a:rPr>
              <a:t>“Women Students at Coeducational and Women’s Colleges: How Do Their Experiences Compare?” </a:t>
            </a:r>
            <a:r>
              <a:rPr lang="en-US" dirty="0"/>
              <a:t>– shows that single sex schools may offer an educational advantage, especially for women. </a:t>
            </a:r>
          </a:p>
          <a:p>
            <a:endParaRPr lang="en-US" dirty="0"/>
          </a:p>
          <a:p>
            <a:r>
              <a:rPr lang="en-US" dirty="0"/>
              <a:t>“…women’s college respondents reported making more progress in every measure tested.”</a:t>
            </a:r>
          </a:p>
        </p:txBody>
      </p:sp>
    </p:spTree>
    <p:extLst>
      <p:ext uri="{BB962C8B-B14F-4D97-AF65-F5344CB8AC3E}">
        <p14:creationId xmlns:p14="http://schemas.microsoft.com/office/powerpoint/2010/main" val="313113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550905-DBFF-4218-8AED-59118E705A95}"/>
              </a:ext>
            </a:extLst>
          </p:cNvPr>
          <p:cNvSpPr/>
          <p:nvPr/>
        </p:nvSpPr>
        <p:spPr>
          <a:xfrm>
            <a:off x="355599" y="297497"/>
            <a:ext cx="6346825" cy="6555641"/>
          </a:xfrm>
          <a:prstGeom prst="rect">
            <a:avLst/>
          </a:prstGeom>
        </p:spPr>
        <p:txBody>
          <a:bodyPr wrap="square">
            <a:spAutoFit/>
          </a:bodyPr>
          <a:lstStyle/>
          <a:p>
            <a:pPr lvl="0"/>
            <a:r>
              <a:rPr lang="en-US" u="sng" dirty="0"/>
              <a:t>Review of Educational Research </a:t>
            </a:r>
            <a:r>
              <a:rPr lang="en-US" dirty="0"/>
              <a:t>is a peer reviewed publication that reports on and studies education. In the abstract of this paper: </a:t>
            </a:r>
            <a:r>
              <a:rPr lang="en-US" u="sng" dirty="0">
                <a:hlinkClick r:id="rId2"/>
              </a:rPr>
              <a:t>Does College Teach Critical Thinking? A Meta-Analysis</a:t>
            </a:r>
            <a:r>
              <a:rPr lang="en-US" dirty="0">
                <a:hlinkClick r:id="rId2"/>
              </a:rPr>
              <a:t> </a:t>
            </a:r>
            <a:r>
              <a:rPr lang="en-US" dirty="0"/>
              <a:t>there is the following quote: </a:t>
            </a:r>
          </a:p>
          <a:p>
            <a:pPr lvl="0"/>
            <a:endParaRPr lang="en-US" dirty="0"/>
          </a:p>
          <a:p>
            <a:pPr lvl="0"/>
            <a:r>
              <a:rPr lang="en-US" dirty="0"/>
              <a:t>“The results suggest that both critical thinking skills and dispositions improve substantially over a normal college experience.”</a:t>
            </a:r>
          </a:p>
          <a:p>
            <a:pPr lvl="0"/>
            <a:endParaRPr lang="en-US" dirty="0"/>
          </a:p>
          <a:p>
            <a:pPr lvl="0"/>
            <a:r>
              <a:rPr lang="en-US" dirty="0"/>
              <a:t>And further in the paper there is a statement that is relevant here:</a:t>
            </a:r>
          </a:p>
          <a:p>
            <a:pPr lvl="0"/>
            <a:endParaRPr lang="en-US" dirty="0"/>
          </a:p>
          <a:p>
            <a:pPr lvl="0"/>
            <a:r>
              <a:rPr lang="en-US" sz="1200" dirty="0"/>
              <a:t>“If college can promote general skepticism toward questionable claims and ideas, especially ones that mesh with one’s own worldview, it has surely performed a valuable function. Although individuals lack the specific knowledge needed to critically analyze every domain, a disposition toward critical thinking should at least encourage acquisition of additional knowledge and reservation of judgment.”</a:t>
            </a:r>
          </a:p>
          <a:p>
            <a:pPr lvl="0"/>
            <a:endParaRPr lang="en-US" dirty="0"/>
          </a:p>
          <a:p>
            <a:pPr lvl="0"/>
            <a:r>
              <a:rPr lang="en-US" dirty="0"/>
              <a:t>In my words: If college can get a student to question the things around them, and attempt to answer those questions, it has done a good thing.</a:t>
            </a:r>
          </a:p>
          <a:p>
            <a:pPr lvl="0"/>
            <a:endParaRPr lang="en-US" dirty="0"/>
          </a:p>
          <a:p>
            <a:pPr lvl="0"/>
            <a:r>
              <a:rPr lang="en-US" dirty="0"/>
              <a:t>There are obvious questions about the organization, the paper, and methods used to come up with the findings. But, with a good dose of critical thinking employed and some time to actually read the article, what will you find…?</a:t>
            </a:r>
          </a:p>
        </p:txBody>
      </p:sp>
      <p:pic>
        <p:nvPicPr>
          <p:cNvPr id="1026" name="Picture 2" descr="Review of Educational Research">
            <a:extLst>
              <a:ext uri="{FF2B5EF4-FFF2-40B4-BE49-F238E27FC236}">
                <a16:creationId xmlns:a16="http://schemas.microsoft.com/office/drawing/2014/main" id="{29FB857B-2E3B-47D1-BE93-7E30A2B59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327" y="297497"/>
            <a:ext cx="1898074" cy="28471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ritical thinking clipart">
            <a:extLst>
              <a:ext uri="{FF2B5EF4-FFF2-40B4-BE49-F238E27FC236}">
                <a16:creationId xmlns:a16="http://schemas.microsoft.com/office/drawing/2014/main" id="{008A2952-BD0A-4E77-96D4-C6BB12C95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424" y="3980873"/>
            <a:ext cx="2295236" cy="229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46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550905-DBFF-4218-8AED-59118E705A95}"/>
              </a:ext>
            </a:extLst>
          </p:cNvPr>
          <p:cNvSpPr/>
          <p:nvPr/>
        </p:nvSpPr>
        <p:spPr>
          <a:xfrm>
            <a:off x="744062" y="1904624"/>
            <a:ext cx="4622265" cy="3416320"/>
          </a:xfrm>
          <a:prstGeom prst="rect">
            <a:avLst/>
          </a:prstGeom>
        </p:spPr>
        <p:txBody>
          <a:bodyPr wrap="square">
            <a:spAutoFit/>
          </a:bodyPr>
          <a:lstStyle/>
          <a:p>
            <a:r>
              <a:rPr lang="en-US" dirty="0"/>
              <a:t>Some compelling reasons to consider attending a trade school:</a:t>
            </a:r>
          </a:p>
          <a:p>
            <a:endParaRPr lang="en-US" dirty="0"/>
          </a:p>
          <a:p>
            <a:pPr marL="285750" lvl="0" indent="-285750">
              <a:buFont typeface="Arial" panose="020B0604020202020204" pitchFamily="34" charset="0"/>
              <a:buChar char="•"/>
            </a:pPr>
            <a:r>
              <a:rPr lang="en-US" dirty="0"/>
              <a:t>Typically 2 years of school </a:t>
            </a:r>
          </a:p>
          <a:p>
            <a:pPr marL="285750" lvl="0" indent="-285750">
              <a:buFont typeface="Arial" panose="020B0604020202020204" pitchFamily="34" charset="0"/>
              <a:buChar char="•"/>
            </a:pPr>
            <a:r>
              <a:rPr lang="en-US" dirty="0"/>
              <a:t>Wages are good</a:t>
            </a:r>
          </a:p>
          <a:p>
            <a:pPr marL="285750" lvl="0" indent="-285750">
              <a:buFont typeface="Arial" panose="020B0604020202020204" pitchFamily="34" charset="0"/>
              <a:buChar char="•"/>
            </a:pPr>
            <a:r>
              <a:rPr lang="en-US" dirty="0"/>
              <a:t>Salary difference is minimal on average compared to 4 year school</a:t>
            </a:r>
          </a:p>
          <a:p>
            <a:pPr marL="285750" lvl="0" indent="-285750">
              <a:buFont typeface="Arial" panose="020B0604020202020204" pitchFamily="34" charset="0"/>
              <a:buChar char="•"/>
            </a:pPr>
            <a:r>
              <a:rPr lang="en-US" dirty="0"/>
              <a:t>Job security can be higher – outsourcing overseas is not common</a:t>
            </a:r>
          </a:p>
          <a:p>
            <a:pPr marL="285750" lvl="0" indent="-285750">
              <a:buFont typeface="Arial" panose="020B0604020202020204" pitchFamily="34" charset="0"/>
              <a:buChar char="•"/>
            </a:pPr>
            <a:r>
              <a:rPr lang="en-US" dirty="0"/>
              <a:t>Overall cost and potential debt is substantially less</a:t>
            </a:r>
          </a:p>
          <a:p>
            <a:pPr marL="285750" indent="-285750">
              <a:buFont typeface="Arial" panose="020B0604020202020204" pitchFamily="34" charset="0"/>
              <a:buChar char="•"/>
            </a:pPr>
            <a:endParaRPr lang="en-US" dirty="0"/>
          </a:p>
        </p:txBody>
      </p:sp>
      <p:pic>
        <p:nvPicPr>
          <p:cNvPr id="5122" name="Picture 2" descr="Image result for trade school clipart">
            <a:extLst>
              <a:ext uri="{FF2B5EF4-FFF2-40B4-BE49-F238E27FC236}">
                <a16:creationId xmlns:a16="http://schemas.microsoft.com/office/drawing/2014/main" id="{3D844548-302C-403B-9118-2D2806B47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349" y="3003413"/>
            <a:ext cx="3497928" cy="30431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87C73F6-AB05-4AFE-9F30-BDE3EC9E11E4}"/>
              </a:ext>
            </a:extLst>
          </p:cNvPr>
          <p:cNvSpPr/>
          <p:nvPr/>
        </p:nvSpPr>
        <p:spPr>
          <a:xfrm>
            <a:off x="614218" y="591974"/>
            <a:ext cx="702872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Trade School Alternative</a:t>
            </a:r>
          </a:p>
        </p:txBody>
      </p:sp>
    </p:spTree>
    <p:extLst>
      <p:ext uri="{BB962C8B-B14F-4D97-AF65-F5344CB8AC3E}">
        <p14:creationId xmlns:p14="http://schemas.microsoft.com/office/powerpoint/2010/main" val="29678235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927</Words>
  <Application>Microsoft Office PowerPoint</Application>
  <PresentationFormat>On-screen Show (4:3)</PresentationFormat>
  <Paragraphs>97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Rollins</dc:creator>
  <cp:lastModifiedBy>Nathan Rollins</cp:lastModifiedBy>
  <cp:revision>16</cp:revision>
  <dcterms:created xsi:type="dcterms:W3CDTF">2019-09-23T23:35:13Z</dcterms:created>
  <dcterms:modified xsi:type="dcterms:W3CDTF">2019-10-05T12:51:08Z</dcterms:modified>
</cp:coreProperties>
</file>