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57" r:id="rId3"/>
    <p:sldId id="258" r:id="rId4"/>
    <p:sldId id="260" r:id="rId5"/>
    <p:sldId id="261" r:id="rId6"/>
    <p:sldId id="262" r:id="rId7"/>
    <p:sldId id="263" r:id="rId8"/>
    <p:sldId id="264" r:id="rId9"/>
    <p:sldId id="271" r:id="rId10"/>
    <p:sldId id="259"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10/5/2019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00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10/5/2019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673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10/5/2019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62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10/5/2019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987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10/5/2019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415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10/5/2019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821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10/5/2019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586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10/5/2019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005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10/5/2019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69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10/5/2019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4732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10/5/2019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29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10/5/2019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736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91" r:id="rId5"/>
    <p:sldLayoutId id="2147483685" r:id="rId6"/>
    <p:sldLayoutId id="2147483686" r:id="rId7"/>
    <p:sldLayoutId id="2147483687" r:id="rId8"/>
    <p:sldLayoutId id="2147483690" r:id="rId9"/>
    <p:sldLayoutId id="2147483688" r:id="rId10"/>
    <p:sldLayoutId id="2147483689"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98B7B9-9F5F-49CB-8D72-9E60C39CDE83}"/>
              </a:ext>
            </a:extLst>
          </p:cNvPr>
          <p:cNvSpPr>
            <a:spLocks noGrp="1"/>
          </p:cNvSpPr>
          <p:nvPr>
            <p:ph type="ctrTitle"/>
          </p:nvPr>
        </p:nvSpPr>
        <p:spPr>
          <a:xfrm>
            <a:off x="484814" y="640080"/>
            <a:ext cx="3659246" cy="2850319"/>
          </a:xfrm>
        </p:spPr>
        <p:txBody>
          <a:bodyPr>
            <a:normAutofit/>
          </a:bodyPr>
          <a:lstStyle/>
          <a:p>
            <a:r>
              <a:rPr lang="en-US" sz="5400" dirty="0">
                <a:solidFill>
                  <a:srgbClr val="FFFFFF"/>
                </a:solidFill>
              </a:rPr>
              <a:t>Creation</a:t>
            </a:r>
          </a:p>
        </p:txBody>
      </p:sp>
      <p:sp>
        <p:nvSpPr>
          <p:cNvPr id="3" name="Subtitle 2">
            <a:extLst>
              <a:ext uri="{FF2B5EF4-FFF2-40B4-BE49-F238E27FC236}">
                <a16:creationId xmlns:a16="http://schemas.microsoft.com/office/drawing/2014/main" id="{E4A275DA-F468-456D-B24A-540B469559D8}"/>
              </a:ext>
            </a:extLst>
          </p:cNvPr>
          <p:cNvSpPr>
            <a:spLocks noGrp="1"/>
          </p:cNvSpPr>
          <p:nvPr>
            <p:ph type="subTitle" idx="1"/>
          </p:nvPr>
        </p:nvSpPr>
        <p:spPr>
          <a:xfrm>
            <a:off x="484814" y="3812134"/>
            <a:ext cx="3659246" cy="2349823"/>
          </a:xfrm>
        </p:spPr>
        <p:txBody>
          <a:bodyPr>
            <a:normAutofit/>
          </a:bodyPr>
          <a:lstStyle/>
          <a:p>
            <a:r>
              <a:rPr lang="en-US" sz="1800" dirty="0">
                <a:solidFill>
                  <a:srgbClr val="FFFFFF"/>
                </a:solidFill>
              </a:rPr>
              <a:t>made in His Image</a:t>
            </a:r>
          </a:p>
        </p:txBody>
      </p:sp>
      <p:pic>
        <p:nvPicPr>
          <p:cNvPr id="2050" name="Picture 2" descr="Image result for creation">
            <a:extLst>
              <a:ext uri="{FF2B5EF4-FFF2-40B4-BE49-F238E27FC236}">
                <a16:creationId xmlns:a16="http://schemas.microsoft.com/office/drawing/2014/main" id="{86A46AC7-3605-42E7-B76E-1C73D412C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86" b="4494"/>
          <a:stretch/>
        </p:blipFill>
        <p:spPr bwMode="auto">
          <a:xfrm>
            <a:off x="4505325" y="0"/>
            <a:ext cx="7686675" cy="68579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597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3B7E00-132D-4107-9D7A-8965368DF43D}"/>
              </a:ext>
            </a:extLst>
          </p:cNvPr>
          <p:cNvSpPr>
            <a:spLocks noGrp="1"/>
          </p:cNvSpPr>
          <p:nvPr>
            <p:ph type="title"/>
          </p:nvPr>
        </p:nvSpPr>
        <p:spPr>
          <a:xfrm>
            <a:off x="643467" y="516835"/>
            <a:ext cx="3448259" cy="1666501"/>
          </a:xfrm>
        </p:spPr>
        <p:txBody>
          <a:bodyPr>
            <a:normAutofit/>
          </a:bodyPr>
          <a:lstStyle/>
          <a:p>
            <a:r>
              <a:rPr lang="en-US" sz="3700">
                <a:solidFill>
                  <a:srgbClr val="FFFFFF"/>
                </a:solidFill>
              </a:rPr>
              <a:t>People are made in God’s image</a:t>
            </a:r>
          </a:p>
        </p:txBody>
      </p:sp>
      <p:cxnSp>
        <p:nvCxnSpPr>
          <p:cNvPr id="73" name="Straight Connector 7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50D4DB-E9E8-4DA4-9737-D3B1E5C2B783}"/>
              </a:ext>
            </a:extLst>
          </p:cNvPr>
          <p:cNvSpPr>
            <a:spLocks noGrp="1"/>
          </p:cNvSpPr>
          <p:nvPr>
            <p:ph idx="1"/>
          </p:nvPr>
        </p:nvSpPr>
        <p:spPr>
          <a:xfrm>
            <a:off x="643467" y="2546224"/>
            <a:ext cx="3448259" cy="3342747"/>
          </a:xfrm>
        </p:spPr>
        <p:txBody>
          <a:bodyPr>
            <a:normAutofit/>
          </a:bodyPr>
          <a:lstStyle/>
          <a:p>
            <a:pPr>
              <a:lnSpc>
                <a:spcPct val="90000"/>
              </a:lnSpc>
            </a:pPr>
            <a:r>
              <a:rPr lang="en-US" sz="1400">
                <a:solidFill>
                  <a:srgbClr val="FFFFFF"/>
                </a:solidFill>
              </a:rPr>
              <a:t>Read this again:</a:t>
            </a:r>
          </a:p>
          <a:p>
            <a:pPr>
              <a:lnSpc>
                <a:spcPct val="90000"/>
              </a:lnSpc>
            </a:pPr>
            <a:r>
              <a:rPr lang="en-US" sz="1400">
                <a:solidFill>
                  <a:srgbClr val="FFFFFF"/>
                </a:solidFill>
              </a:rPr>
              <a:t>Then God said, "Let Us make man in Our image, according to Our likeness; and let them rule over the fish of the sea and over the birds of the sky and over the cattle and over all the earth, and over every creeping thing that creeps on the earth." God created man in His own image, in the image of God He created him; male and female He created them. (Genesis 1:26-27)</a:t>
            </a:r>
          </a:p>
          <a:p>
            <a:pPr>
              <a:lnSpc>
                <a:spcPct val="90000"/>
              </a:lnSpc>
            </a:pPr>
            <a:r>
              <a:rPr lang="en-US" sz="1400">
                <a:solidFill>
                  <a:srgbClr val="FFFFFF"/>
                </a:solidFill>
              </a:rPr>
              <a:t>What does that mean? </a:t>
            </a:r>
          </a:p>
          <a:p>
            <a:pPr>
              <a:lnSpc>
                <a:spcPct val="90000"/>
              </a:lnSpc>
            </a:pPr>
            <a:r>
              <a:rPr lang="en-US" sz="1400">
                <a:solidFill>
                  <a:srgbClr val="FFFFFF"/>
                </a:solidFill>
              </a:rPr>
              <a:t>“…in His image…”</a:t>
            </a:r>
          </a:p>
          <a:p>
            <a:pPr>
              <a:lnSpc>
                <a:spcPct val="90000"/>
              </a:lnSpc>
            </a:pPr>
            <a:r>
              <a:rPr lang="en-US" sz="1400">
                <a:solidFill>
                  <a:srgbClr val="FFFFFF"/>
                </a:solidFill>
              </a:rPr>
              <a:t>“…according to His likeness…”</a:t>
            </a:r>
          </a:p>
        </p:txBody>
      </p:sp>
      <p:pic>
        <p:nvPicPr>
          <p:cNvPr id="2050" name="Picture 2" descr="Image result for mirror reflection">
            <a:extLst>
              <a:ext uri="{FF2B5EF4-FFF2-40B4-BE49-F238E27FC236}">
                <a16:creationId xmlns:a16="http://schemas.microsoft.com/office/drawing/2014/main" id="{600FDEAB-77D0-4969-9B5E-FEF4E09B8F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9016"/>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38582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3410-06F0-4805-B4BF-DBFF4CD87F3C}"/>
              </a:ext>
            </a:extLst>
          </p:cNvPr>
          <p:cNvSpPr>
            <a:spLocks noGrp="1"/>
          </p:cNvSpPr>
          <p:nvPr>
            <p:ph type="title"/>
          </p:nvPr>
        </p:nvSpPr>
        <p:spPr/>
        <p:txBody>
          <a:bodyPr/>
          <a:lstStyle/>
          <a:p>
            <a:r>
              <a:rPr lang="en-US" dirty="0"/>
              <a:t>God’s image &amp; God’s likeness</a:t>
            </a:r>
          </a:p>
        </p:txBody>
      </p:sp>
      <p:pic>
        <p:nvPicPr>
          <p:cNvPr id="3074" name="Picture 2" descr="Image result for father son likeness">
            <a:extLst>
              <a:ext uri="{FF2B5EF4-FFF2-40B4-BE49-F238E27FC236}">
                <a16:creationId xmlns:a16="http://schemas.microsoft.com/office/drawing/2014/main" id="{A28778B6-8379-4583-9B98-941942517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821" y="3736230"/>
            <a:ext cx="2624859" cy="2134124"/>
          </a:xfrm>
          <a:prstGeom prst="rect">
            <a:avLst/>
          </a:prstGeom>
          <a:noFill/>
          <a:extLst>
            <a:ext uri="{909E8E84-426E-40DD-AFC4-6F175D3DCCD1}">
              <a14:hiddenFill xmlns:a14="http://schemas.microsoft.com/office/drawing/2010/main">
                <a:solidFill>
                  <a:srgbClr val="FFFFFF"/>
                </a:solidFill>
              </a14:hiddenFill>
            </a:ext>
          </a:extLst>
        </p:spPr>
      </p:pic>
      <p:pic>
        <p:nvPicPr>
          <p:cNvPr id="7" name="Snagit_PPTC686">
            <a:extLst>
              <a:ext uri="{FF2B5EF4-FFF2-40B4-BE49-F238E27FC236}">
                <a16:creationId xmlns:a16="http://schemas.microsoft.com/office/drawing/2014/main" id="{1EAD2C9A-BCCB-42DC-B109-FCB398557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129" y="3662644"/>
            <a:ext cx="2669208" cy="2206447"/>
          </a:xfrm>
          <a:prstGeom prst="rect">
            <a:avLst/>
          </a:prstGeom>
        </p:spPr>
      </p:pic>
      <p:pic>
        <p:nvPicPr>
          <p:cNvPr id="3080" name="Picture 8" descr="Image result for lioness cub likeness">
            <a:extLst>
              <a:ext uri="{FF2B5EF4-FFF2-40B4-BE49-F238E27FC236}">
                <a16:creationId xmlns:a16="http://schemas.microsoft.com/office/drawing/2014/main" id="{8760EB7E-5EAA-4E5F-834D-4D387626B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3481" y="2056729"/>
            <a:ext cx="2362199" cy="158089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lioness cub likeness">
            <a:extLst>
              <a:ext uri="{FF2B5EF4-FFF2-40B4-BE49-F238E27FC236}">
                <a16:creationId xmlns:a16="http://schemas.microsoft.com/office/drawing/2014/main" id="{E2771EA9-9F96-41AD-8F9D-71B4850A3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993" y="2056729"/>
            <a:ext cx="2362467" cy="157340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177D25EE-B19C-4905-ABD4-FE999DB36152}"/>
              </a:ext>
            </a:extLst>
          </p:cNvPr>
          <p:cNvSpPr>
            <a:spLocks noGrp="1"/>
          </p:cNvSpPr>
          <p:nvPr>
            <p:ph idx="1"/>
          </p:nvPr>
        </p:nvSpPr>
        <p:spPr>
          <a:xfrm>
            <a:off x="1097281" y="2108201"/>
            <a:ext cx="4389120" cy="1450757"/>
          </a:xfrm>
        </p:spPr>
        <p:txBody>
          <a:bodyPr>
            <a:normAutofit fontScale="92500"/>
          </a:bodyPr>
          <a:lstStyle/>
          <a:p>
            <a:r>
              <a:rPr lang="en-US" dirty="0"/>
              <a:t>Children look like their parents and as they grow up, they look more and more alike.</a:t>
            </a:r>
          </a:p>
          <a:p>
            <a:r>
              <a:rPr lang="en-US" dirty="0"/>
              <a:t>But the likeness is not just how they look, but also how they act – what they do.</a:t>
            </a:r>
          </a:p>
        </p:txBody>
      </p:sp>
      <p:pic>
        <p:nvPicPr>
          <p:cNvPr id="3084" name="Picture 12" descr="Image result for polar bear mom cub likeness">
            <a:extLst>
              <a:ext uri="{FF2B5EF4-FFF2-40B4-BE49-F238E27FC236}">
                <a16:creationId xmlns:a16="http://schemas.microsoft.com/office/drawing/2014/main" id="{6639A2F6-D137-4480-8113-63AA73BF75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8841" y="3767134"/>
            <a:ext cx="2362199" cy="210195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baby bird mom likeness">
            <a:extLst>
              <a:ext uri="{FF2B5EF4-FFF2-40B4-BE49-F238E27FC236}">
                <a16:creationId xmlns:a16="http://schemas.microsoft.com/office/drawing/2014/main" id="{2664E8E3-3C00-4259-AF62-F91C6C35DE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0623" y="3662644"/>
            <a:ext cx="1783293" cy="220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2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0F55-1E04-4ED0-8E0A-1AECC7FE2FF6}"/>
              </a:ext>
            </a:extLst>
          </p:cNvPr>
          <p:cNvSpPr>
            <a:spLocks noGrp="1"/>
          </p:cNvSpPr>
          <p:nvPr>
            <p:ph type="title"/>
          </p:nvPr>
        </p:nvSpPr>
        <p:spPr/>
        <p:txBody>
          <a:bodyPr/>
          <a:lstStyle/>
          <a:p>
            <a:r>
              <a:rPr lang="en-US" dirty="0"/>
              <a:t>Moms and Dads – What do they do?</a:t>
            </a:r>
          </a:p>
        </p:txBody>
      </p:sp>
      <p:sp>
        <p:nvSpPr>
          <p:cNvPr id="6" name="Content Placeholder 5">
            <a:extLst>
              <a:ext uri="{FF2B5EF4-FFF2-40B4-BE49-F238E27FC236}">
                <a16:creationId xmlns:a16="http://schemas.microsoft.com/office/drawing/2014/main" id="{8AA5872A-EDBC-4F89-B92F-ADD041EC7FC2}"/>
              </a:ext>
            </a:extLst>
          </p:cNvPr>
          <p:cNvSpPr>
            <a:spLocks noGrp="1"/>
          </p:cNvSpPr>
          <p:nvPr>
            <p:ph idx="1"/>
          </p:nvPr>
        </p:nvSpPr>
        <p:spPr>
          <a:xfrm>
            <a:off x="1097280" y="2108201"/>
            <a:ext cx="4592320" cy="3760891"/>
          </a:xfrm>
          <a:ln>
            <a:solidFill>
              <a:schemeClr val="tx1"/>
            </a:solidFill>
          </a:ln>
        </p:spPr>
        <p:txBody>
          <a:bodyPr/>
          <a:lstStyle/>
          <a:p>
            <a:r>
              <a:rPr lang="en-US" u="sng" dirty="0"/>
              <a:t>Things that Moms mostly do:</a:t>
            </a:r>
          </a:p>
          <a:p>
            <a:pPr lvl="1">
              <a:buFont typeface="Arial" panose="020B0604020202020204" pitchFamily="34" charset="0"/>
              <a:buChar char="•"/>
            </a:pPr>
            <a:r>
              <a:rPr lang="en-US" dirty="0"/>
              <a:t>Clean the house</a:t>
            </a:r>
          </a:p>
          <a:p>
            <a:pPr lvl="1">
              <a:buFont typeface="Arial" panose="020B0604020202020204" pitchFamily="34" charset="0"/>
              <a:buChar char="•"/>
            </a:pPr>
            <a:r>
              <a:rPr lang="en-US" dirty="0"/>
              <a:t> </a:t>
            </a:r>
          </a:p>
          <a:p>
            <a:pPr lvl="1">
              <a:buFont typeface="Arial" panose="020B0604020202020204" pitchFamily="34" charset="0"/>
              <a:buChar char="•"/>
            </a:pPr>
            <a:r>
              <a:rPr lang="en-US" dirty="0"/>
              <a:t> </a:t>
            </a:r>
          </a:p>
          <a:p>
            <a:pPr lvl="1">
              <a:buFont typeface="Arial" panose="020B0604020202020204" pitchFamily="34" charset="0"/>
              <a:buChar char="•"/>
            </a:pPr>
            <a:r>
              <a:rPr lang="en-US" dirty="0"/>
              <a:t>	</a:t>
            </a:r>
          </a:p>
        </p:txBody>
      </p:sp>
      <p:sp>
        <p:nvSpPr>
          <p:cNvPr id="7" name="Content Placeholder 5">
            <a:extLst>
              <a:ext uri="{FF2B5EF4-FFF2-40B4-BE49-F238E27FC236}">
                <a16:creationId xmlns:a16="http://schemas.microsoft.com/office/drawing/2014/main" id="{3F14B7E5-9834-426B-B351-75F59FA3EE01}"/>
              </a:ext>
            </a:extLst>
          </p:cNvPr>
          <p:cNvSpPr txBox="1">
            <a:spLocks/>
          </p:cNvSpPr>
          <p:nvPr/>
        </p:nvSpPr>
        <p:spPr>
          <a:xfrm>
            <a:off x="6563360" y="2108201"/>
            <a:ext cx="4592320" cy="3760891"/>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u="sng" dirty="0"/>
              <a:t>Things that Dads mostly do:</a:t>
            </a:r>
          </a:p>
          <a:p>
            <a:pPr lvl="1">
              <a:buFont typeface="Arial" panose="020B0604020202020204" pitchFamily="34" charset="0"/>
              <a:buChar char="•"/>
            </a:pPr>
            <a:r>
              <a:rPr lang="en-US" dirty="0"/>
              <a:t>Fix things</a:t>
            </a:r>
          </a:p>
          <a:p>
            <a:pPr lvl="1">
              <a:buFont typeface="Arial" panose="020B0604020202020204" pitchFamily="34" charset="0"/>
              <a:buChar char="•"/>
            </a:pPr>
            <a:r>
              <a:rPr lang="en-US" dirty="0"/>
              <a:t> </a:t>
            </a:r>
          </a:p>
          <a:p>
            <a:pPr lvl="1">
              <a:buFont typeface="Arial" panose="020B0604020202020204" pitchFamily="34" charset="0"/>
              <a:buChar char="•"/>
            </a:pPr>
            <a:r>
              <a:rPr lang="en-US" dirty="0"/>
              <a:t> </a:t>
            </a:r>
          </a:p>
          <a:p>
            <a:pPr lvl="1">
              <a:buFont typeface="Arial" panose="020B0604020202020204" pitchFamily="34" charset="0"/>
              <a:buChar char="•"/>
            </a:pPr>
            <a:r>
              <a:rPr lang="en-US" dirty="0"/>
              <a:t>	</a:t>
            </a:r>
          </a:p>
        </p:txBody>
      </p:sp>
      <p:pic>
        <p:nvPicPr>
          <p:cNvPr id="4098" name="Picture 2" descr="Image result for mom cleaning the house">
            <a:extLst>
              <a:ext uri="{FF2B5EF4-FFF2-40B4-BE49-F238E27FC236}">
                <a16:creationId xmlns:a16="http://schemas.microsoft.com/office/drawing/2014/main" id="{632273C5-64BC-4093-AC4B-C4F40579B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3349887"/>
            <a:ext cx="1764723" cy="22466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ad fixing things clipart">
            <a:extLst>
              <a:ext uri="{FF2B5EF4-FFF2-40B4-BE49-F238E27FC236}">
                <a16:creationId xmlns:a16="http://schemas.microsoft.com/office/drawing/2014/main" id="{D72AAD28-15C8-4F8A-8730-586AD90A9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723" y="3705370"/>
            <a:ext cx="2433459" cy="189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32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8" name="Picture 28" descr="Image result for dad security clipart">
            <a:extLst>
              <a:ext uri="{FF2B5EF4-FFF2-40B4-BE49-F238E27FC236}">
                <a16:creationId xmlns:a16="http://schemas.microsoft.com/office/drawing/2014/main" id="{BDB115F6-38B0-4245-BF33-50D4A0BB47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42"/>
          <a:stretch/>
        </p:blipFill>
        <p:spPr bwMode="auto">
          <a:xfrm>
            <a:off x="2024585" y="3525820"/>
            <a:ext cx="1979767" cy="1257321"/>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Image result for parent food clipart">
            <a:extLst>
              <a:ext uri="{FF2B5EF4-FFF2-40B4-BE49-F238E27FC236}">
                <a16:creationId xmlns:a16="http://schemas.microsoft.com/office/drawing/2014/main" id="{ECAD39DD-C182-4673-9678-18725A141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715" y="3123287"/>
            <a:ext cx="1934342" cy="1450757"/>
          </a:xfrm>
          <a:prstGeom prst="roundRect">
            <a:avLst>
              <a:gd name="adj" fmla="val 38313"/>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3691EE-2E85-4EDB-95B3-0DB73859AF10}"/>
              </a:ext>
            </a:extLst>
          </p:cNvPr>
          <p:cNvSpPr>
            <a:spLocks noGrp="1"/>
          </p:cNvSpPr>
          <p:nvPr>
            <p:ph type="title"/>
          </p:nvPr>
        </p:nvSpPr>
        <p:spPr/>
        <p:txBody>
          <a:bodyPr/>
          <a:lstStyle/>
          <a:p>
            <a:r>
              <a:rPr lang="en-US" dirty="0"/>
              <a:t>Moms and Dads provide what we need</a:t>
            </a:r>
          </a:p>
        </p:txBody>
      </p:sp>
      <p:pic>
        <p:nvPicPr>
          <p:cNvPr id="5122" name="Picture 2" descr="Image result for mom nurture clipart">
            <a:extLst>
              <a:ext uri="{FF2B5EF4-FFF2-40B4-BE49-F238E27FC236}">
                <a16:creationId xmlns:a16="http://schemas.microsoft.com/office/drawing/2014/main" id="{4C377EF7-4C8C-481C-89D4-CF5F5B1990D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385" r="19961" b="14398"/>
          <a:stretch/>
        </p:blipFill>
        <p:spPr bwMode="auto">
          <a:xfrm>
            <a:off x="3499101" y="4215803"/>
            <a:ext cx="1419225" cy="15573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om feeding clipart">
            <a:extLst>
              <a:ext uri="{FF2B5EF4-FFF2-40B4-BE49-F238E27FC236}">
                <a16:creationId xmlns:a16="http://schemas.microsoft.com/office/drawing/2014/main" id="{20D09D68-DDA9-4653-A9E0-36B0A6B6768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036" b="9286"/>
          <a:stretch/>
        </p:blipFill>
        <p:spPr bwMode="auto">
          <a:xfrm>
            <a:off x="5658248" y="1978079"/>
            <a:ext cx="1989933" cy="1497614"/>
          </a:xfrm>
          <a:prstGeom prst="roundRect">
            <a:avLst>
              <a:gd name="adj" fmla="val 27768"/>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dad protection clipart">
            <a:extLst>
              <a:ext uri="{FF2B5EF4-FFF2-40B4-BE49-F238E27FC236}">
                <a16:creationId xmlns:a16="http://schemas.microsoft.com/office/drawing/2014/main" id="{62F6FF31-8A07-4F03-8163-2C8EE36E627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6389"/>
          <a:stretch/>
        </p:blipFill>
        <p:spPr bwMode="auto">
          <a:xfrm>
            <a:off x="1214605" y="2041132"/>
            <a:ext cx="2084551" cy="1640810"/>
          </a:xfrm>
          <a:prstGeom prst="roundRect">
            <a:avLst/>
          </a:prstGeom>
          <a:noFill/>
          <a:extLst>
            <a:ext uri="{909E8E84-426E-40DD-AFC4-6F175D3DCCD1}">
              <a14:hiddenFill xmlns:a14="http://schemas.microsoft.com/office/drawing/2010/main">
                <a:solidFill>
                  <a:srgbClr val="FFFFFF"/>
                </a:solidFill>
              </a14:hiddenFill>
            </a:ext>
          </a:extLst>
        </p:spPr>
      </p:pic>
      <p:pic>
        <p:nvPicPr>
          <p:cNvPr id="5138" name="Picture 18" descr="Image result for parent safety clipart">
            <a:extLst>
              <a:ext uri="{FF2B5EF4-FFF2-40B4-BE49-F238E27FC236}">
                <a16:creationId xmlns:a16="http://schemas.microsoft.com/office/drawing/2014/main" id="{E33A03BA-F0A5-4506-8401-9A1C58555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8987" y="4312647"/>
            <a:ext cx="1891763" cy="141882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parent love clipart">
            <a:extLst>
              <a:ext uri="{FF2B5EF4-FFF2-40B4-BE49-F238E27FC236}">
                <a16:creationId xmlns:a16="http://schemas.microsoft.com/office/drawing/2014/main" id="{B94FD449-B736-43F8-8D47-DF3B2CB2165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2939" y="3134484"/>
            <a:ext cx="1704975" cy="26860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parent safety clipart">
            <a:extLst>
              <a:ext uri="{FF2B5EF4-FFF2-40B4-BE49-F238E27FC236}">
                <a16:creationId xmlns:a16="http://schemas.microsoft.com/office/drawing/2014/main" id="{14A1653D-56AD-4D44-A8E6-9F6AC26CB0F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5313" y="2306182"/>
            <a:ext cx="1373706" cy="191595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parent safety clipart">
            <a:extLst>
              <a:ext uri="{FF2B5EF4-FFF2-40B4-BE49-F238E27FC236}">
                <a16:creationId xmlns:a16="http://schemas.microsoft.com/office/drawing/2014/main" id="{BB0AE4BA-C622-4774-8405-03EA7C02037F}"/>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4833" y="2009864"/>
            <a:ext cx="1679574" cy="1151159"/>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Image result for parent food clipart">
            <a:extLst>
              <a:ext uri="{FF2B5EF4-FFF2-40B4-BE49-F238E27FC236}">
                <a16:creationId xmlns:a16="http://schemas.microsoft.com/office/drawing/2014/main" id="{C7252F6B-2D52-4368-BF9A-5E5BEE93E611}"/>
              </a:ext>
            </a:extLst>
          </p:cNvPr>
          <p:cNvPicPr>
            <a:picLocks noChangeAspect="1" noChangeArrowheads="1"/>
          </p:cNvPicPr>
          <p:nvPr/>
        </p:nvPicPr>
        <p:blipFill>
          <a:blip r:embed="rId11">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461538" y="2009793"/>
            <a:ext cx="2694142" cy="1593058"/>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mage result for parent food clipart">
            <a:extLst>
              <a:ext uri="{FF2B5EF4-FFF2-40B4-BE49-F238E27FC236}">
                <a16:creationId xmlns:a16="http://schemas.microsoft.com/office/drawing/2014/main" id="{C9946F3C-CB93-42E7-86A3-FE0AC76AE770}"/>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b="10010"/>
          <a:stretch/>
        </p:blipFill>
        <p:spPr bwMode="auto">
          <a:xfrm>
            <a:off x="4598923" y="4154481"/>
            <a:ext cx="1842177" cy="1785293"/>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Image result for dad security clipart">
            <a:extLst>
              <a:ext uri="{FF2B5EF4-FFF2-40B4-BE49-F238E27FC236}">
                <a16:creationId xmlns:a16="http://schemas.microsoft.com/office/drawing/2014/main" id="{1383668E-08E4-4A09-BC41-A92E584432BA}"/>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5771" y="3429000"/>
            <a:ext cx="1515741" cy="236624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parent home clipart">
            <a:extLst>
              <a:ext uri="{FF2B5EF4-FFF2-40B4-BE49-F238E27FC236}">
                <a16:creationId xmlns:a16="http://schemas.microsoft.com/office/drawing/2014/main" id="{428165F9-0E61-4A0A-B846-C82E9E80B072}"/>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7843" t="20485" r="11111" b="17310"/>
          <a:stretch/>
        </p:blipFill>
        <p:spPr bwMode="auto">
          <a:xfrm>
            <a:off x="1100518" y="4411536"/>
            <a:ext cx="2606673" cy="152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99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8" name="Picture 14" descr="Image result for heal clip art">
            <a:extLst>
              <a:ext uri="{FF2B5EF4-FFF2-40B4-BE49-F238E27FC236}">
                <a16:creationId xmlns:a16="http://schemas.microsoft.com/office/drawing/2014/main" id="{E8935A58-A9B9-42A6-92D1-77A8AD2E5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245" y="2184822"/>
            <a:ext cx="1324725" cy="12181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EF3439-4D6F-4E01-B1C6-999074F11DDF}"/>
              </a:ext>
            </a:extLst>
          </p:cNvPr>
          <p:cNvSpPr>
            <a:spLocks noGrp="1"/>
          </p:cNvSpPr>
          <p:nvPr>
            <p:ph type="title"/>
          </p:nvPr>
        </p:nvSpPr>
        <p:spPr/>
        <p:txBody>
          <a:bodyPr/>
          <a:lstStyle/>
          <a:p>
            <a:r>
              <a:rPr lang="en-US" dirty="0"/>
              <a:t>God does what moms and dads do.</a:t>
            </a:r>
          </a:p>
        </p:txBody>
      </p:sp>
      <p:sp>
        <p:nvSpPr>
          <p:cNvPr id="4" name="Content Placeholder 5">
            <a:extLst>
              <a:ext uri="{FF2B5EF4-FFF2-40B4-BE49-F238E27FC236}">
                <a16:creationId xmlns:a16="http://schemas.microsoft.com/office/drawing/2014/main" id="{2DBDD9B2-5906-4AA2-9F80-E9CCADB41C57}"/>
              </a:ext>
            </a:extLst>
          </p:cNvPr>
          <p:cNvSpPr>
            <a:spLocks noGrp="1"/>
          </p:cNvSpPr>
          <p:nvPr>
            <p:ph idx="1"/>
          </p:nvPr>
        </p:nvSpPr>
        <p:spPr>
          <a:xfrm>
            <a:off x="1097280" y="2108201"/>
            <a:ext cx="2652684" cy="3505071"/>
          </a:xfrm>
          <a:ln>
            <a:solidFill>
              <a:schemeClr val="tx1"/>
            </a:solidFill>
          </a:ln>
        </p:spPr>
        <p:txBody>
          <a:bodyPr>
            <a:normAutofit lnSpcReduction="10000"/>
          </a:bodyPr>
          <a:lstStyle/>
          <a:p>
            <a:pPr>
              <a:spcBef>
                <a:spcPts val="1800"/>
              </a:spcBef>
              <a:spcAft>
                <a:spcPts val="1800"/>
              </a:spcAft>
            </a:pPr>
            <a:r>
              <a:rPr lang="en-US" u="sng" dirty="0"/>
              <a:t>Things that God does:</a:t>
            </a:r>
          </a:p>
          <a:p>
            <a:pPr lvl="1">
              <a:buFont typeface="Arial" panose="020B0604020202020204" pitchFamily="34" charset="0"/>
              <a:buChar char="•"/>
            </a:pPr>
            <a:r>
              <a:rPr lang="en-US" dirty="0"/>
              <a:t>Create</a:t>
            </a:r>
          </a:p>
          <a:p>
            <a:pPr lvl="1">
              <a:buFont typeface="Arial" panose="020B0604020202020204" pitchFamily="34" charset="0"/>
              <a:buChar char="•"/>
            </a:pPr>
            <a:r>
              <a:rPr lang="en-US" dirty="0"/>
              <a:t>Protect</a:t>
            </a:r>
          </a:p>
          <a:p>
            <a:pPr lvl="1">
              <a:buFont typeface="Arial" panose="020B0604020202020204" pitchFamily="34" charset="0"/>
              <a:buChar char="•"/>
            </a:pPr>
            <a:r>
              <a:rPr lang="en-US" dirty="0"/>
              <a:t>Provide</a:t>
            </a:r>
          </a:p>
          <a:p>
            <a:pPr lvl="1">
              <a:buFont typeface="Arial" panose="020B0604020202020204" pitchFamily="34" charset="0"/>
              <a:buChar char="•"/>
            </a:pPr>
            <a:r>
              <a:rPr lang="en-US" dirty="0"/>
              <a:t>Heal</a:t>
            </a:r>
          </a:p>
          <a:p>
            <a:pPr lvl="1">
              <a:buFont typeface="Arial" panose="020B0604020202020204" pitchFamily="34" charset="0"/>
              <a:buChar char="•"/>
            </a:pPr>
            <a:r>
              <a:rPr lang="en-US" dirty="0"/>
              <a:t>Forgive</a:t>
            </a:r>
          </a:p>
          <a:p>
            <a:pPr lvl="1">
              <a:buFont typeface="Arial" panose="020B0604020202020204" pitchFamily="34" charset="0"/>
              <a:buChar char="•"/>
            </a:pPr>
            <a:r>
              <a:rPr lang="en-US" dirty="0"/>
              <a:t>Guide</a:t>
            </a:r>
          </a:p>
          <a:p>
            <a:pPr lvl="1">
              <a:buFont typeface="Arial" panose="020B0604020202020204" pitchFamily="34" charset="0"/>
              <a:buChar char="•"/>
            </a:pPr>
            <a:r>
              <a:rPr lang="en-US" dirty="0"/>
              <a:t>Love</a:t>
            </a:r>
          </a:p>
          <a:p>
            <a:pPr lvl="1">
              <a:buFont typeface="Arial" panose="020B0604020202020204" pitchFamily="34" charset="0"/>
              <a:buChar char="•"/>
            </a:pPr>
            <a:r>
              <a:rPr lang="en-US" dirty="0"/>
              <a:t>Comfort</a:t>
            </a:r>
          </a:p>
          <a:p>
            <a:pPr lvl="1">
              <a:buFont typeface="Arial" panose="020B0604020202020204" pitchFamily="34" charset="0"/>
              <a:buChar char="•"/>
            </a:pPr>
            <a:r>
              <a:rPr lang="en-US" dirty="0"/>
              <a:t>Much more…!!</a:t>
            </a:r>
          </a:p>
        </p:txBody>
      </p:sp>
      <p:pic>
        <p:nvPicPr>
          <p:cNvPr id="6146" name="Picture 2" descr="Image result for god our protector clip art">
            <a:extLst>
              <a:ext uri="{FF2B5EF4-FFF2-40B4-BE49-F238E27FC236}">
                <a16:creationId xmlns:a16="http://schemas.microsoft.com/office/drawing/2014/main" id="{B0642B6A-30C7-4C29-8256-06306D284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556" y="2218927"/>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god our provider clip art">
            <a:extLst>
              <a:ext uri="{FF2B5EF4-FFF2-40B4-BE49-F238E27FC236}">
                <a16:creationId xmlns:a16="http://schemas.microsoft.com/office/drawing/2014/main" id="{1CF437E2-D563-4DB5-9C32-2A9F033EEAD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627" y="3380673"/>
            <a:ext cx="1800656" cy="205789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forgiveness clipart">
            <a:extLst>
              <a:ext uri="{FF2B5EF4-FFF2-40B4-BE49-F238E27FC236}">
                <a16:creationId xmlns:a16="http://schemas.microsoft.com/office/drawing/2014/main" id="{855CFB7A-8E2B-47B0-AC3D-D56CB7D0CD3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4607" y="2993897"/>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comfort clip art">
            <a:extLst>
              <a:ext uri="{FF2B5EF4-FFF2-40B4-BE49-F238E27FC236}">
                <a16:creationId xmlns:a16="http://schemas.microsoft.com/office/drawing/2014/main" id="{5BC16DAC-0F94-49F6-82A4-79CE5290B9E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1047" y="3385775"/>
            <a:ext cx="1800656" cy="16646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cornucopia clipart">
            <a:extLst>
              <a:ext uri="{FF2B5EF4-FFF2-40B4-BE49-F238E27FC236}">
                <a16:creationId xmlns:a16="http://schemas.microsoft.com/office/drawing/2014/main" id="{C97DCAC5-426B-4F8E-80B0-C895BD63D0B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6395" y="4303585"/>
            <a:ext cx="2652684" cy="115469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strength clip art">
            <a:extLst>
              <a:ext uri="{FF2B5EF4-FFF2-40B4-BE49-F238E27FC236}">
                <a16:creationId xmlns:a16="http://schemas.microsoft.com/office/drawing/2014/main" id="{590D359B-0E25-4BB2-954B-28D7E140A07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2173" y="1946644"/>
            <a:ext cx="2350272" cy="176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1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B988ED-B928-4D43-9D90-1CD388E4AE72}"/>
              </a:ext>
            </a:extLst>
          </p:cNvPr>
          <p:cNvSpPr/>
          <p:nvPr/>
        </p:nvSpPr>
        <p:spPr>
          <a:xfrm>
            <a:off x="495300" y="1737360"/>
            <a:ext cx="11239500" cy="27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B83F5-C1EB-4516-B192-C32B9FF8A304}"/>
              </a:ext>
            </a:extLst>
          </p:cNvPr>
          <p:cNvSpPr>
            <a:spLocks noGrp="1"/>
          </p:cNvSpPr>
          <p:nvPr>
            <p:ph type="title"/>
          </p:nvPr>
        </p:nvSpPr>
        <p:spPr>
          <a:xfrm>
            <a:off x="616991" y="286603"/>
            <a:ext cx="4413019" cy="160685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n-US" b="1" spc="0" dirty="0">
                <a:ln/>
                <a:solidFill>
                  <a:schemeClr val="accent3"/>
                </a:solidFill>
              </a:rPr>
              <a:t>God came to earth as a man…</a:t>
            </a:r>
          </a:p>
        </p:txBody>
      </p:sp>
      <p:sp>
        <p:nvSpPr>
          <p:cNvPr id="4" name="Content Placeholder 5">
            <a:extLst>
              <a:ext uri="{FF2B5EF4-FFF2-40B4-BE49-F238E27FC236}">
                <a16:creationId xmlns:a16="http://schemas.microsoft.com/office/drawing/2014/main" id="{8B6AF5BD-E1C9-4577-9549-C7C861FAEDF8}"/>
              </a:ext>
            </a:extLst>
          </p:cNvPr>
          <p:cNvSpPr>
            <a:spLocks noGrp="1"/>
          </p:cNvSpPr>
          <p:nvPr>
            <p:ph idx="1"/>
          </p:nvPr>
        </p:nvSpPr>
        <p:spPr>
          <a:xfrm>
            <a:off x="571500" y="2135910"/>
            <a:ext cx="11029949" cy="3817215"/>
          </a:xfrm>
          <a:ln>
            <a:solidFill>
              <a:schemeClr val="tx1"/>
            </a:solidFill>
          </a:ln>
        </p:spPr>
        <p:txBody>
          <a:bodyPr>
            <a:normAutofit fontScale="92500" lnSpcReduction="10000"/>
          </a:bodyPr>
          <a:lstStyle/>
          <a:p>
            <a:pPr>
              <a:spcBef>
                <a:spcPts val="1800"/>
              </a:spcBef>
              <a:spcAft>
                <a:spcPts val="1800"/>
              </a:spcAft>
            </a:pPr>
            <a:r>
              <a:rPr lang="en-US" u="sng" dirty="0"/>
              <a:t>Messiah was our likeness:</a:t>
            </a:r>
          </a:p>
          <a:p>
            <a:pPr lvl="1">
              <a:buFont typeface="Arial" panose="020B0604020202020204" pitchFamily="34" charset="0"/>
              <a:buChar char="•"/>
            </a:pPr>
            <a:r>
              <a:rPr lang="en-US" u="sng" dirty="0"/>
              <a:t>He got hungry </a:t>
            </a:r>
            <a:r>
              <a:rPr lang="en-US" dirty="0"/>
              <a:t>(Mark 11:12 “Now the next day, as they went out from Bethany, he was hungry. “</a:t>
            </a:r>
          </a:p>
          <a:p>
            <a:pPr lvl="1">
              <a:buFont typeface="Arial" panose="020B0604020202020204" pitchFamily="34" charset="0"/>
              <a:buChar char="•"/>
            </a:pPr>
            <a:r>
              <a:rPr lang="en-US" u="sng" dirty="0"/>
              <a:t>He got tired </a:t>
            </a:r>
            <a:r>
              <a:rPr lang="en-US" dirty="0"/>
              <a:t>(John 4:6 “Jacob’s well was there, so Jesus, since he was tired from the journey, sat right down beside the well. It was about noon.”)</a:t>
            </a:r>
          </a:p>
          <a:p>
            <a:pPr lvl="1">
              <a:buFont typeface="Arial" panose="020B0604020202020204" pitchFamily="34" charset="0"/>
              <a:buChar char="•"/>
            </a:pPr>
            <a:r>
              <a:rPr lang="en-US" u="sng" dirty="0"/>
              <a:t>He got sad </a:t>
            </a:r>
            <a:r>
              <a:rPr lang="en-US" dirty="0"/>
              <a:t>(John 11:35 “Jesus wept.”)</a:t>
            </a:r>
          </a:p>
          <a:p>
            <a:pPr lvl="1">
              <a:buFont typeface="Arial" panose="020B0604020202020204" pitchFamily="34" charset="0"/>
              <a:buChar char="•"/>
            </a:pPr>
            <a:r>
              <a:rPr lang="en-US" u="sng" dirty="0"/>
              <a:t>He got angry </a:t>
            </a:r>
            <a:r>
              <a:rPr lang="en-US" dirty="0"/>
              <a:t>(Mark 11:15 “…He turned over the tables of the money changers and the chairs of those selling…”</a:t>
            </a:r>
          </a:p>
          <a:p>
            <a:pPr lvl="1">
              <a:buFont typeface="Arial" panose="020B0604020202020204" pitchFamily="34" charset="0"/>
              <a:buChar char="•"/>
            </a:pPr>
            <a:r>
              <a:rPr lang="en-US" sz="1800" u="sng" dirty="0"/>
              <a:t>He made jokes </a:t>
            </a:r>
            <a:r>
              <a:rPr lang="en-US" sz="1800" dirty="0"/>
              <a:t>(Mark 10:25 “It is easier for a camel to go through the eye of a needle than for a rich person to enter the kingdom of God.”</a:t>
            </a:r>
            <a:endParaRPr lang="en-US" dirty="0"/>
          </a:p>
          <a:p>
            <a:pPr lvl="1">
              <a:buFont typeface="Arial" panose="020B0604020202020204" pitchFamily="34" charset="0"/>
              <a:buChar char="•"/>
            </a:pPr>
            <a:r>
              <a:rPr lang="en-US" u="sng" dirty="0"/>
              <a:t>He was tempted </a:t>
            </a:r>
            <a:r>
              <a:rPr lang="en-US" dirty="0"/>
              <a:t>(Matthew 4:1 “…Jesus was led by the Spirit into the wilderness to be tempted…”</a:t>
            </a:r>
          </a:p>
          <a:p>
            <a:pPr lvl="1">
              <a:buFont typeface="Arial" panose="020B0604020202020204" pitchFamily="34" charset="0"/>
              <a:buChar char="•"/>
            </a:pPr>
            <a:r>
              <a:rPr lang="en-US" u="sng" dirty="0"/>
              <a:t>He worked </a:t>
            </a:r>
            <a:r>
              <a:rPr lang="en-US" dirty="0"/>
              <a:t>(Mark 6:3 “Isn’t this the carpenter, the son of Mary…?”)</a:t>
            </a:r>
          </a:p>
          <a:p>
            <a:pPr lvl="1">
              <a:buFont typeface="Arial" panose="020B0604020202020204" pitchFamily="34" charset="0"/>
              <a:buChar char="•"/>
            </a:pPr>
            <a:r>
              <a:rPr lang="en-US" u="sng" dirty="0"/>
              <a:t>He showed compassion </a:t>
            </a:r>
            <a:r>
              <a:rPr lang="en-US" dirty="0"/>
              <a:t>(Matthew 9:36 “When he saw the crowds, he had compassion on them…”)</a:t>
            </a:r>
          </a:p>
          <a:p>
            <a:pPr lvl="1">
              <a:buFont typeface="Arial" panose="020B0604020202020204" pitchFamily="34" charset="0"/>
              <a:buChar char="•"/>
            </a:pPr>
            <a:r>
              <a:rPr lang="en-US" dirty="0"/>
              <a:t>Much more…!!</a:t>
            </a:r>
          </a:p>
        </p:txBody>
      </p:sp>
      <p:pic>
        <p:nvPicPr>
          <p:cNvPr id="3" name="Picture 4" descr="Related image">
            <a:extLst>
              <a:ext uri="{FF2B5EF4-FFF2-40B4-BE49-F238E27FC236}">
                <a16:creationId xmlns:a16="http://schemas.microsoft.com/office/drawing/2014/main" id="{A725A3B1-3C1F-4A76-9E9A-1C43CD240A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47" b="23013"/>
          <a:stretch/>
        </p:blipFill>
        <p:spPr bwMode="auto">
          <a:xfrm>
            <a:off x="5831848" y="286603"/>
            <a:ext cx="5424504" cy="222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4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854E-A046-473E-868F-172ACFF0FAFD}"/>
              </a:ext>
            </a:extLst>
          </p:cNvPr>
          <p:cNvSpPr>
            <a:spLocks noGrp="1"/>
          </p:cNvSpPr>
          <p:nvPr>
            <p:ph type="title"/>
          </p:nvPr>
        </p:nvSpPr>
        <p:spPr/>
        <p:txBody>
          <a:bodyPr/>
          <a:lstStyle/>
          <a:p>
            <a:r>
              <a:rPr lang="en-US" dirty="0"/>
              <a:t>We are becoming a reflection of God</a:t>
            </a:r>
          </a:p>
        </p:txBody>
      </p:sp>
      <p:sp>
        <p:nvSpPr>
          <p:cNvPr id="3" name="Content Placeholder 2">
            <a:extLst>
              <a:ext uri="{FF2B5EF4-FFF2-40B4-BE49-F238E27FC236}">
                <a16:creationId xmlns:a16="http://schemas.microsoft.com/office/drawing/2014/main" id="{C13A7603-5869-4BE1-92B3-A3CDAC94481E}"/>
              </a:ext>
            </a:extLst>
          </p:cNvPr>
          <p:cNvSpPr>
            <a:spLocks noGrp="1"/>
          </p:cNvSpPr>
          <p:nvPr>
            <p:ph idx="1"/>
          </p:nvPr>
        </p:nvSpPr>
        <p:spPr>
          <a:xfrm>
            <a:off x="1097278" y="2108201"/>
            <a:ext cx="7649557" cy="3760891"/>
          </a:xfrm>
        </p:spPr>
        <p:txBody>
          <a:bodyPr>
            <a:normAutofit/>
          </a:bodyPr>
          <a:lstStyle/>
          <a:p>
            <a:r>
              <a:rPr lang="en-US" dirty="0"/>
              <a:t>But we all, with open face beholding as in a glass the glory of the Lord, are changed into the same image from glory to glory, even as by the Spirit of the Lord. (2 Corinthians 3:18 KJV)</a:t>
            </a:r>
          </a:p>
          <a:p>
            <a:r>
              <a:rPr lang="en-US" dirty="0"/>
              <a:t>But we all, with unveiled face, beholding as in a mirror the glory of the Lord, are being transformed into the same image from glory to glory, just as from the Lord, the Spirit. (2 Corinthians 3:18 - NAS)</a:t>
            </a:r>
          </a:p>
          <a:p>
            <a:r>
              <a:rPr lang="en-US" dirty="0"/>
              <a:t>All of us! Nothing between us and God, our faces shining with the brightness of his face. And so we are transfigured much like the Messiah, our lives gradually becoming brighter and more beautiful as God enters our lives and we become like him. (2 Corinthians 3:18 - The Message)</a:t>
            </a:r>
          </a:p>
          <a:p>
            <a:endParaRPr lang="en-US" dirty="0"/>
          </a:p>
        </p:txBody>
      </p:sp>
      <p:pic>
        <p:nvPicPr>
          <p:cNvPr id="7170" name="Picture 2" descr="Image result for mirror reflection">
            <a:extLst>
              <a:ext uri="{FF2B5EF4-FFF2-40B4-BE49-F238E27FC236}">
                <a16:creationId xmlns:a16="http://schemas.microsoft.com/office/drawing/2014/main" id="{FD2096BE-7CED-4491-BAA3-2190359584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53" r="21507"/>
          <a:stretch/>
        </p:blipFill>
        <p:spPr bwMode="auto">
          <a:xfrm>
            <a:off x="8877300" y="2317751"/>
            <a:ext cx="2278380" cy="302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9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45D7-F1CD-4923-B782-C9CF222A2384}"/>
              </a:ext>
            </a:extLst>
          </p:cNvPr>
          <p:cNvSpPr>
            <a:spLocks noGrp="1"/>
          </p:cNvSpPr>
          <p:nvPr>
            <p:ph type="title"/>
          </p:nvPr>
        </p:nvSpPr>
        <p:spPr/>
        <p:txBody>
          <a:bodyPr/>
          <a:lstStyle/>
          <a:p>
            <a:r>
              <a:rPr lang="en-US" dirty="0"/>
              <a:t>When was Creation? – Day One: Light</a:t>
            </a:r>
          </a:p>
        </p:txBody>
      </p:sp>
      <p:sp>
        <p:nvSpPr>
          <p:cNvPr id="3" name="Content Placeholder 2">
            <a:extLst>
              <a:ext uri="{FF2B5EF4-FFF2-40B4-BE49-F238E27FC236}">
                <a16:creationId xmlns:a16="http://schemas.microsoft.com/office/drawing/2014/main" id="{50452FF5-15B3-4A75-90B6-AFF2F79D3E89}"/>
              </a:ext>
            </a:extLst>
          </p:cNvPr>
          <p:cNvSpPr>
            <a:spLocks noGrp="1"/>
          </p:cNvSpPr>
          <p:nvPr>
            <p:ph idx="1"/>
          </p:nvPr>
        </p:nvSpPr>
        <p:spPr>
          <a:xfrm>
            <a:off x="1097280" y="2372360"/>
            <a:ext cx="5151120" cy="3195319"/>
          </a:xfrm>
        </p:spPr>
        <p:txBody>
          <a:bodyPr>
            <a:normAutofit/>
          </a:bodyPr>
          <a:lstStyle/>
          <a:p>
            <a:r>
              <a:rPr lang="en-US" b="1" u="sng" dirty="0"/>
              <a:t>In the beginning </a:t>
            </a:r>
            <a:r>
              <a:rPr lang="en-US" dirty="0"/>
              <a:t>God created the heavens and the earth. The earth was formless and void, and darkness was over the surface of the deep, and the Spirit of God was moving over the surface of the waters. Then God said, "Let there be light"; and there was light. God saw that the light was good; and God separated the light from the darkness. God called the light day, and the darkness He called night. And there was evening and there was morning, one day. (Genesis 1:1-5)</a:t>
            </a:r>
          </a:p>
        </p:txBody>
      </p:sp>
      <p:pic>
        <p:nvPicPr>
          <p:cNvPr id="4" name="Picture 2" descr="Related image">
            <a:extLst>
              <a:ext uri="{FF2B5EF4-FFF2-40B4-BE49-F238E27FC236}">
                <a16:creationId xmlns:a16="http://schemas.microsoft.com/office/drawing/2014/main" id="{68499AE1-53A9-45A6-B455-1A50EAE34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604" y="2108200"/>
            <a:ext cx="4851076" cy="372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3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EC53-7980-4741-BB48-03DA21764F93}"/>
              </a:ext>
            </a:extLst>
          </p:cNvPr>
          <p:cNvSpPr>
            <a:spLocks noGrp="1"/>
          </p:cNvSpPr>
          <p:nvPr>
            <p:ph type="title"/>
          </p:nvPr>
        </p:nvSpPr>
        <p:spPr/>
        <p:txBody>
          <a:bodyPr/>
          <a:lstStyle/>
          <a:p>
            <a:r>
              <a:rPr lang="en-US" dirty="0"/>
              <a:t>Day Two: Water and Earth </a:t>
            </a:r>
          </a:p>
        </p:txBody>
      </p:sp>
      <p:sp>
        <p:nvSpPr>
          <p:cNvPr id="3" name="Content Placeholder 2">
            <a:extLst>
              <a:ext uri="{FF2B5EF4-FFF2-40B4-BE49-F238E27FC236}">
                <a16:creationId xmlns:a16="http://schemas.microsoft.com/office/drawing/2014/main" id="{39E7FF96-A2E1-4B0E-9101-EC408EF28F0B}"/>
              </a:ext>
            </a:extLst>
          </p:cNvPr>
          <p:cNvSpPr>
            <a:spLocks noGrp="1"/>
          </p:cNvSpPr>
          <p:nvPr>
            <p:ph idx="1"/>
          </p:nvPr>
        </p:nvSpPr>
        <p:spPr>
          <a:xfrm>
            <a:off x="1097280" y="2482426"/>
            <a:ext cx="4872354" cy="3012439"/>
          </a:xfrm>
        </p:spPr>
        <p:txBody>
          <a:bodyPr>
            <a:normAutofit/>
          </a:bodyPr>
          <a:lstStyle/>
          <a:p>
            <a:r>
              <a:rPr lang="en-US" dirty="0">
                <a:latin typeface="Calibri" panose="020F0502020204030204" pitchFamily="34" charset="0"/>
              </a:rPr>
              <a:t>Then God said, "Let there be an expanse in the midst of the waters, and let it separate the waters from the waters." God made the expanse and separated the waters which were below the expanse from the waters which were above the expanse; and it was so. God called the expanse heaven. And there was evening and there was morning, a second day. (Genesis 1:6-8)</a:t>
            </a:r>
          </a:p>
        </p:txBody>
      </p:sp>
      <p:pic>
        <p:nvPicPr>
          <p:cNvPr id="1028" name="Picture 4" descr="Image result for creation day 2">
            <a:extLst>
              <a:ext uri="{FF2B5EF4-FFF2-40B4-BE49-F238E27FC236}">
                <a16:creationId xmlns:a16="http://schemas.microsoft.com/office/drawing/2014/main" id="{6F8BA221-0C45-4A46-861F-52ABF7BC30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37"/>
          <a:stretch/>
        </p:blipFill>
        <p:spPr bwMode="auto">
          <a:xfrm>
            <a:off x="6283326" y="2127461"/>
            <a:ext cx="4872354" cy="372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5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EC53-7980-4741-BB48-03DA21764F93}"/>
              </a:ext>
            </a:extLst>
          </p:cNvPr>
          <p:cNvSpPr>
            <a:spLocks noGrp="1"/>
          </p:cNvSpPr>
          <p:nvPr>
            <p:ph type="title"/>
          </p:nvPr>
        </p:nvSpPr>
        <p:spPr/>
        <p:txBody>
          <a:bodyPr/>
          <a:lstStyle/>
          <a:p>
            <a:r>
              <a:rPr lang="en-US" dirty="0"/>
              <a:t>Day Three: Dry Land and Vegetation</a:t>
            </a:r>
          </a:p>
        </p:txBody>
      </p:sp>
      <p:sp>
        <p:nvSpPr>
          <p:cNvPr id="3" name="Content Placeholder 2">
            <a:extLst>
              <a:ext uri="{FF2B5EF4-FFF2-40B4-BE49-F238E27FC236}">
                <a16:creationId xmlns:a16="http://schemas.microsoft.com/office/drawing/2014/main" id="{39E7FF96-A2E1-4B0E-9101-EC408EF28F0B}"/>
              </a:ext>
            </a:extLst>
          </p:cNvPr>
          <p:cNvSpPr>
            <a:spLocks noGrp="1"/>
          </p:cNvSpPr>
          <p:nvPr>
            <p:ph idx="1"/>
          </p:nvPr>
        </p:nvSpPr>
        <p:spPr>
          <a:xfrm>
            <a:off x="1097280" y="2127463"/>
            <a:ext cx="4998720" cy="3602778"/>
          </a:xfrm>
        </p:spPr>
        <p:txBody>
          <a:bodyPr>
            <a:normAutofit fontScale="77500" lnSpcReduction="20000"/>
          </a:bodyPr>
          <a:lstStyle/>
          <a:p>
            <a:r>
              <a:rPr lang="en-US" sz="2600" dirty="0"/>
              <a:t>Then God said, "Let the waters below the heavens be gathered into one place, and let the dry land appear"; and it was so. God called the dry land earth, and the gathering of the waters He called seas; and God saw that it was good. Then God said, "Let the earth sprout vegetation, plants yielding seed, and fruit trees on the earth bearing fruit after their kind with seed in them"; and it was so. The earth brought forth vegetation, plants yielding seed after their kind, and trees bearing fruit with seed in them, after their kind; and God saw that it was good. There was evening and there was morning, a third day. (Genesis 1:9-13)</a:t>
            </a:r>
          </a:p>
        </p:txBody>
      </p:sp>
      <p:pic>
        <p:nvPicPr>
          <p:cNvPr id="7170" name="Picture 2" descr="Image result for creation day 3">
            <a:extLst>
              <a:ext uri="{FF2B5EF4-FFF2-40B4-BE49-F238E27FC236}">
                <a16:creationId xmlns:a16="http://schemas.microsoft.com/office/drawing/2014/main" id="{7A68A417-4A70-4530-9A47-A288F98D5E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72" r="1" b="6645"/>
          <a:stretch/>
        </p:blipFill>
        <p:spPr bwMode="auto">
          <a:xfrm>
            <a:off x="6276714" y="2127462"/>
            <a:ext cx="4878966" cy="360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80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EC53-7980-4741-BB48-03DA21764F93}"/>
              </a:ext>
            </a:extLst>
          </p:cNvPr>
          <p:cNvSpPr>
            <a:spLocks noGrp="1"/>
          </p:cNvSpPr>
          <p:nvPr>
            <p:ph type="title"/>
          </p:nvPr>
        </p:nvSpPr>
        <p:spPr/>
        <p:txBody>
          <a:bodyPr/>
          <a:lstStyle/>
          <a:p>
            <a:r>
              <a:rPr lang="en-US" dirty="0"/>
              <a:t>Day Four: Sun and Moon and Stars</a:t>
            </a:r>
          </a:p>
        </p:txBody>
      </p:sp>
      <p:sp>
        <p:nvSpPr>
          <p:cNvPr id="3" name="Content Placeholder 2">
            <a:extLst>
              <a:ext uri="{FF2B5EF4-FFF2-40B4-BE49-F238E27FC236}">
                <a16:creationId xmlns:a16="http://schemas.microsoft.com/office/drawing/2014/main" id="{39E7FF96-A2E1-4B0E-9101-EC408EF28F0B}"/>
              </a:ext>
            </a:extLst>
          </p:cNvPr>
          <p:cNvSpPr>
            <a:spLocks noGrp="1"/>
          </p:cNvSpPr>
          <p:nvPr>
            <p:ph idx="1"/>
          </p:nvPr>
        </p:nvSpPr>
        <p:spPr>
          <a:xfrm>
            <a:off x="1097280" y="2127462"/>
            <a:ext cx="4998720" cy="3795817"/>
          </a:xfrm>
        </p:spPr>
        <p:txBody>
          <a:bodyPr>
            <a:normAutofit fontScale="92500" lnSpcReduction="10000"/>
          </a:bodyPr>
          <a:lstStyle/>
          <a:p>
            <a:r>
              <a:rPr lang="en-US" dirty="0"/>
              <a:t>Then God said, "Let there be lights in the expanse of the heavens to separate the day from the night, and let them be for signs and for seasons and for days and years; and let them be for lights in the expanse of the heavens to give light on the earth"; and it was so. God made the two great lights, the greater light to govern the day, and the lesser light to govern the night; He made the stars also. God placed them in the expanse of the heavens to give light on the earth, and to govern the day and the night, and to separate the light from the darkness; and </a:t>
            </a:r>
            <a:r>
              <a:rPr lang="en-US" sz="2200" dirty="0"/>
              <a:t>God</a:t>
            </a:r>
            <a:r>
              <a:rPr lang="en-US" dirty="0"/>
              <a:t> saw that it was good. There was evening and there was morning, a fourth day. (Genesis 1:14-19)</a:t>
            </a:r>
          </a:p>
          <a:p>
            <a:endParaRPr lang="en-US" dirty="0"/>
          </a:p>
        </p:txBody>
      </p:sp>
      <p:pic>
        <p:nvPicPr>
          <p:cNvPr id="11266" name="Picture 2" descr="Image result for creation day 4">
            <a:extLst>
              <a:ext uri="{FF2B5EF4-FFF2-40B4-BE49-F238E27FC236}">
                <a16:creationId xmlns:a16="http://schemas.microsoft.com/office/drawing/2014/main" id="{F1A360F6-8092-4034-A7C6-3A9DD9C541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9"/>
          <a:stretch/>
        </p:blipFill>
        <p:spPr bwMode="auto">
          <a:xfrm>
            <a:off x="6156960" y="2061422"/>
            <a:ext cx="4998720" cy="380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3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EC53-7980-4741-BB48-03DA21764F93}"/>
              </a:ext>
            </a:extLst>
          </p:cNvPr>
          <p:cNvSpPr>
            <a:spLocks noGrp="1"/>
          </p:cNvSpPr>
          <p:nvPr>
            <p:ph type="title"/>
          </p:nvPr>
        </p:nvSpPr>
        <p:spPr/>
        <p:txBody>
          <a:bodyPr/>
          <a:lstStyle/>
          <a:p>
            <a:r>
              <a:rPr lang="en-US" dirty="0"/>
              <a:t>Day Five: Birds and Fish</a:t>
            </a:r>
          </a:p>
        </p:txBody>
      </p:sp>
      <p:sp>
        <p:nvSpPr>
          <p:cNvPr id="3" name="Content Placeholder 2">
            <a:extLst>
              <a:ext uri="{FF2B5EF4-FFF2-40B4-BE49-F238E27FC236}">
                <a16:creationId xmlns:a16="http://schemas.microsoft.com/office/drawing/2014/main" id="{39E7FF96-A2E1-4B0E-9101-EC408EF28F0B}"/>
              </a:ext>
            </a:extLst>
          </p:cNvPr>
          <p:cNvSpPr>
            <a:spLocks noGrp="1"/>
          </p:cNvSpPr>
          <p:nvPr>
            <p:ph idx="1"/>
          </p:nvPr>
        </p:nvSpPr>
        <p:spPr>
          <a:xfrm>
            <a:off x="1097280" y="2127463"/>
            <a:ext cx="4998720" cy="3480857"/>
          </a:xfrm>
        </p:spPr>
        <p:txBody>
          <a:bodyPr>
            <a:normAutofit lnSpcReduction="10000"/>
          </a:bodyPr>
          <a:lstStyle/>
          <a:p>
            <a:r>
              <a:rPr lang="en-US" dirty="0"/>
              <a:t>Then God said, "Let the waters teem with swarms of living creatures, and let birds fly above the earth in the open expanse of the heavens." God created the great sea monsters and every living creature that moves, with which the waters swarmed after their kind, and every winged bird after its kind; and God saw that it was good. God blessed them, saying, "Be fruitful and multiply, and fill the waters in the seas, and let birds multiply on the earth." There was evening and there was morning, a fifth day. (Genesis 1:20-23)</a:t>
            </a:r>
          </a:p>
        </p:txBody>
      </p:sp>
      <p:pic>
        <p:nvPicPr>
          <p:cNvPr id="10242" name="Picture 2" descr="Image result for creation day 5">
            <a:extLst>
              <a:ext uri="{FF2B5EF4-FFF2-40B4-BE49-F238E27FC236}">
                <a16:creationId xmlns:a16="http://schemas.microsoft.com/office/drawing/2014/main" id="{8389FBA4-DB8B-438A-B96E-FB9BDCF9F8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09"/>
          <a:stretch/>
        </p:blipFill>
        <p:spPr bwMode="auto">
          <a:xfrm>
            <a:off x="6553200" y="2127463"/>
            <a:ext cx="4602480" cy="34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4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EC53-7980-4741-BB48-03DA21764F93}"/>
              </a:ext>
            </a:extLst>
          </p:cNvPr>
          <p:cNvSpPr>
            <a:spLocks noGrp="1"/>
          </p:cNvSpPr>
          <p:nvPr>
            <p:ph type="title"/>
          </p:nvPr>
        </p:nvSpPr>
        <p:spPr/>
        <p:txBody>
          <a:bodyPr/>
          <a:lstStyle/>
          <a:p>
            <a:r>
              <a:rPr lang="en-US" dirty="0"/>
              <a:t>Day Six: Animals and People</a:t>
            </a:r>
          </a:p>
        </p:txBody>
      </p:sp>
      <p:sp>
        <p:nvSpPr>
          <p:cNvPr id="3" name="Content Placeholder 2">
            <a:extLst>
              <a:ext uri="{FF2B5EF4-FFF2-40B4-BE49-F238E27FC236}">
                <a16:creationId xmlns:a16="http://schemas.microsoft.com/office/drawing/2014/main" id="{39E7FF96-A2E1-4B0E-9101-EC408EF28F0B}"/>
              </a:ext>
            </a:extLst>
          </p:cNvPr>
          <p:cNvSpPr>
            <a:spLocks noGrp="1"/>
          </p:cNvSpPr>
          <p:nvPr>
            <p:ph idx="1"/>
          </p:nvPr>
        </p:nvSpPr>
        <p:spPr>
          <a:xfrm>
            <a:off x="1097280" y="2076663"/>
            <a:ext cx="4935022" cy="4090457"/>
          </a:xfrm>
        </p:spPr>
        <p:txBody>
          <a:bodyPr>
            <a:noAutofit/>
          </a:bodyPr>
          <a:lstStyle/>
          <a:p>
            <a:r>
              <a:rPr lang="en-US" sz="1900" dirty="0"/>
              <a:t>Then God said, "Let the earth bring forth living creatures after their kind: cattle and creeping things and beasts of the earth after their kind"; and it was so. God made the beasts of the earth after their kind, and the cattle after their kind, and everything that creeps on the ground after its kind; and God saw that it was good. Then God said, "Let Us make man in Our image, according to Our likeness; and let them rule over the fish of the sea and over the birds of the sky and over the cattle and over all the earth, and over every creeping thing that creeps on the earth." (Genesis 1:24-26)</a:t>
            </a:r>
          </a:p>
        </p:txBody>
      </p:sp>
      <p:pic>
        <p:nvPicPr>
          <p:cNvPr id="9218" name="Picture 2">
            <a:extLst>
              <a:ext uri="{FF2B5EF4-FFF2-40B4-BE49-F238E27FC236}">
                <a16:creationId xmlns:a16="http://schemas.microsoft.com/office/drawing/2014/main" id="{B4CC5028-2280-4C12-88DC-683DD3F21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657" y="2076662"/>
            <a:ext cx="4935023" cy="369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5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EC53-7980-4741-BB48-03DA21764F93}"/>
              </a:ext>
            </a:extLst>
          </p:cNvPr>
          <p:cNvSpPr>
            <a:spLocks noGrp="1"/>
          </p:cNvSpPr>
          <p:nvPr>
            <p:ph type="title"/>
          </p:nvPr>
        </p:nvSpPr>
        <p:spPr/>
        <p:txBody>
          <a:bodyPr/>
          <a:lstStyle/>
          <a:p>
            <a:r>
              <a:rPr lang="en-US" dirty="0"/>
              <a:t>Day Six: Animals and People</a:t>
            </a:r>
          </a:p>
        </p:txBody>
      </p:sp>
      <p:sp>
        <p:nvSpPr>
          <p:cNvPr id="3" name="Content Placeholder 2">
            <a:extLst>
              <a:ext uri="{FF2B5EF4-FFF2-40B4-BE49-F238E27FC236}">
                <a16:creationId xmlns:a16="http://schemas.microsoft.com/office/drawing/2014/main" id="{39E7FF96-A2E1-4B0E-9101-EC408EF28F0B}"/>
              </a:ext>
            </a:extLst>
          </p:cNvPr>
          <p:cNvSpPr>
            <a:spLocks noGrp="1"/>
          </p:cNvSpPr>
          <p:nvPr>
            <p:ph idx="1"/>
          </p:nvPr>
        </p:nvSpPr>
        <p:spPr>
          <a:xfrm>
            <a:off x="1127760" y="2005543"/>
            <a:ext cx="5090160" cy="3877097"/>
          </a:xfrm>
        </p:spPr>
        <p:txBody>
          <a:bodyPr>
            <a:noAutofit/>
          </a:bodyPr>
          <a:lstStyle/>
          <a:p>
            <a:r>
              <a:rPr lang="en-US" sz="1700" dirty="0"/>
              <a:t>God created man in His own image, in the image of God He created him; male and female He created them. God blessed them; and God said to them, "Be fruitful and multiply, and fill the earth, and subdue it; and rule over the fish of the sea and over the birds of the sky and over every living thing that moves on the earth." Then God said, "Behold, I have given you every plant yielding seed that is on the surface of all the earth, and every tree which has fruit yielding seed; it shall be food for you; and to every beast of the earth and to every bird of the sky and to every thing that moves on the earth which has life, I have given every green plant for food"; and it was so. God saw all that He had made, and behold, it was very good. And there was evening and there was morning, the sixth day. (Genesis 1:27-31)</a:t>
            </a:r>
          </a:p>
        </p:txBody>
      </p:sp>
      <p:pic>
        <p:nvPicPr>
          <p:cNvPr id="1026" name="Picture 2" descr="Image result for adam and eve sunrise">
            <a:extLst>
              <a:ext uri="{FF2B5EF4-FFF2-40B4-BE49-F238E27FC236}">
                <a16:creationId xmlns:a16="http://schemas.microsoft.com/office/drawing/2014/main" id="{65B86EC4-06FE-4936-859D-1B6C1CE542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18" r="4705"/>
          <a:stretch/>
        </p:blipFill>
        <p:spPr bwMode="auto">
          <a:xfrm>
            <a:off x="6707504" y="2167890"/>
            <a:ext cx="4448176"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2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EC53-7980-4741-BB48-03DA21764F93}"/>
              </a:ext>
            </a:extLst>
          </p:cNvPr>
          <p:cNvSpPr>
            <a:spLocks noGrp="1"/>
          </p:cNvSpPr>
          <p:nvPr>
            <p:ph type="title"/>
          </p:nvPr>
        </p:nvSpPr>
        <p:spPr/>
        <p:txBody>
          <a:bodyPr/>
          <a:lstStyle/>
          <a:p>
            <a:r>
              <a:rPr lang="en-US" dirty="0"/>
              <a:t>Day Seven: The Day of Rest - Sabbath</a:t>
            </a:r>
          </a:p>
        </p:txBody>
      </p:sp>
      <p:sp>
        <p:nvSpPr>
          <p:cNvPr id="3" name="Content Placeholder 2">
            <a:extLst>
              <a:ext uri="{FF2B5EF4-FFF2-40B4-BE49-F238E27FC236}">
                <a16:creationId xmlns:a16="http://schemas.microsoft.com/office/drawing/2014/main" id="{39E7FF96-A2E1-4B0E-9101-EC408EF28F0B}"/>
              </a:ext>
            </a:extLst>
          </p:cNvPr>
          <p:cNvSpPr>
            <a:spLocks noGrp="1"/>
          </p:cNvSpPr>
          <p:nvPr>
            <p:ph idx="1"/>
          </p:nvPr>
        </p:nvSpPr>
        <p:spPr>
          <a:xfrm>
            <a:off x="1097280" y="2709709"/>
            <a:ext cx="5090160" cy="2631111"/>
          </a:xfrm>
        </p:spPr>
        <p:txBody>
          <a:bodyPr>
            <a:noAutofit/>
          </a:bodyPr>
          <a:lstStyle/>
          <a:p>
            <a:r>
              <a:rPr lang="en-US" dirty="0"/>
              <a:t>Thus the heavens and the earth were completed, and all their hosts. By the seventh day God completed His work which He had done, and He rested on the seventh day from all His work which He had done. Then God blessed the seventh day and sanctified it, because in it He rested from all His work which God had created and made. (Genesis 2:1-3)</a:t>
            </a:r>
          </a:p>
        </p:txBody>
      </p:sp>
      <p:pic>
        <p:nvPicPr>
          <p:cNvPr id="4" name="Picture 2">
            <a:extLst>
              <a:ext uri="{FF2B5EF4-FFF2-40B4-BE49-F238E27FC236}">
                <a16:creationId xmlns:a16="http://schemas.microsoft.com/office/drawing/2014/main" id="{85C48804-EE78-4852-B5F5-544AFFE7F5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62" r="9299"/>
          <a:stretch/>
        </p:blipFill>
        <p:spPr bwMode="auto">
          <a:xfrm>
            <a:off x="6707504" y="2173055"/>
            <a:ext cx="4448176" cy="370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32299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341"/>
      </a:dk2>
      <a:lt2>
        <a:srgbClr val="E4E8E2"/>
      </a:lt2>
      <a:accent1>
        <a:srgbClr val="B629E7"/>
      </a:accent1>
      <a:accent2>
        <a:srgbClr val="6F3ADB"/>
      </a:accent2>
      <a:accent3>
        <a:srgbClr val="3949E9"/>
      </a:accent3>
      <a:accent4>
        <a:srgbClr val="1778D5"/>
      </a:accent4>
      <a:accent5>
        <a:srgbClr val="22B4C0"/>
      </a:accent5>
      <a:accent6>
        <a:srgbClr val="14BB82"/>
      </a:accent6>
      <a:hlink>
        <a:srgbClr val="388DA8"/>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743</TotalTime>
  <Words>1603</Words>
  <Application>Microsoft Office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RetrospectVTI</vt:lpstr>
      <vt:lpstr>Creation</vt:lpstr>
      <vt:lpstr>When was Creation? – Day One: Light</vt:lpstr>
      <vt:lpstr>Day Two: Water and Earth </vt:lpstr>
      <vt:lpstr>Day Three: Dry Land and Vegetation</vt:lpstr>
      <vt:lpstr>Day Four: Sun and Moon and Stars</vt:lpstr>
      <vt:lpstr>Day Five: Birds and Fish</vt:lpstr>
      <vt:lpstr>Day Six: Animals and People</vt:lpstr>
      <vt:lpstr>Day Six: Animals and People</vt:lpstr>
      <vt:lpstr>Day Seven: The Day of Rest - Sabbath</vt:lpstr>
      <vt:lpstr>People are made in God’s image</vt:lpstr>
      <vt:lpstr>God’s image &amp; God’s likeness</vt:lpstr>
      <vt:lpstr>Moms and Dads – What do they do?</vt:lpstr>
      <vt:lpstr>Moms and Dads provide what we need</vt:lpstr>
      <vt:lpstr>God does what moms and dads do.</vt:lpstr>
      <vt:lpstr>God came to earth as a man…</vt:lpstr>
      <vt:lpstr>We are becoming a reflection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dc:title>
  <dc:creator>Nathan Rollins</dc:creator>
  <cp:lastModifiedBy>Nathan Rollins</cp:lastModifiedBy>
  <cp:revision>29</cp:revision>
  <dcterms:created xsi:type="dcterms:W3CDTF">2019-09-14T14:49:53Z</dcterms:created>
  <dcterms:modified xsi:type="dcterms:W3CDTF">2019-10-05T13:21:39Z</dcterms:modified>
</cp:coreProperties>
</file>